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911" r:id="rId4"/>
  </p:sldMasterIdLst>
  <p:notesMasterIdLst>
    <p:notesMasterId r:id="rId25"/>
  </p:notesMasterIdLst>
  <p:sldIdLst>
    <p:sldId id="270" r:id="rId5"/>
    <p:sldId id="265" r:id="rId6"/>
    <p:sldId id="282" r:id="rId7"/>
    <p:sldId id="287" r:id="rId8"/>
    <p:sldId id="293" r:id="rId9"/>
    <p:sldId id="283" r:id="rId10"/>
    <p:sldId id="281" r:id="rId11"/>
    <p:sldId id="288" r:id="rId12"/>
    <p:sldId id="291" r:id="rId13"/>
    <p:sldId id="292" r:id="rId14"/>
    <p:sldId id="284" r:id="rId15"/>
    <p:sldId id="285" r:id="rId16"/>
    <p:sldId id="286" r:id="rId17"/>
    <p:sldId id="289" r:id="rId18"/>
    <p:sldId id="290" r:id="rId19"/>
    <p:sldId id="274" r:id="rId20"/>
    <p:sldId id="275" r:id="rId21"/>
    <p:sldId id="280" r:id="rId22"/>
    <p:sldId id="294" r:id="rId23"/>
    <p:sldId id="29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EFCB3F-6C53-485A-828A-E6F727B3C1A3}">
          <p14:sldIdLst>
            <p14:sldId id="270"/>
            <p14:sldId id="265"/>
            <p14:sldId id="282"/>
            <p14:sldId id="287"/>
            <p14:sldId id="293"/>
            <p14:sldId id="283"/>
            <p14:sldId id="281"/>
            <p14:sldId id="288"/>
            <p14:sldId id="291"/>
            <p14:sldId id="292"/>
            <p14:sldId id="284"/>
            <p14:sldId id="285"/>
            <p14:sldId id="286"/>
            <p14:sldId id="289"/>
            <p14:sldId id="290"/>
            <p14:sldId id="274"/>
            <p14:sldId id="275"/>
            <p14:sldId id="280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ан Чичинадзе" initials="ЛЧ" lastIdx="3" clrIdx="0">
    <p:extLst>
      <p:ext uri="{19B8F6BF-5375-455C-9EA6-DF929625EA0E}">
        <p15:presenceInfo xmlns:p15="http://schemas.microsoft.com/office/powerpoint/2012/main" userId="8cfa66c50ad1ca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8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890082431075939E-2"/>
          <c:y val="3.0144443952227599E-2"/>
          <c:w val="0.86117183529735319"/>
          <c:h val="0.85204070055870185"/>
        </c:manualLayout>
      </c:layout>
      <c:areaChart>
        <c:grouping val="stacked"/>
        <c:varyColors val="0"/>
        <c:ser>
          <c:idx val="1"/>
          <c:order val="1"/>
          <c:tx>
            <c:strRef>
              <c:f>'[14e4e2f7c6768b0d9bdd8f28b1f84ccc (2).xlsx]Додаток 6'!$A$11</c:f>
              <c:strCache>
                <c:ptCount val="1"/>
                <c:pt idx="0">
                  <c:v>Корисний відпуск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val>
            <c:numRef>
              <c:f>'[14e4e2f7c6768b0d9bdd8f28b1f84ccc (2).xlsx]Додаток 6'!$E$11:$O$11</c:f>
              <c:numCache>
                <c:formatCode>#,##0</c:formatCode>
                <c:ptCount val="11"/>
                <c:pt idx="0">
                  <c:v>39588</c:v>
                </c:pt>
                <c:pt idx="1">
                  <c:v>36112</c:v>
                </c:pt>
                <c:pt idx="2">
                  <c:v>40000</c:v>
                </c:pt>
                <c:pt idx="3">
                  <c:v>40000</c:v>
                </c:pt>
                <c:pt idx="4">
                  <c:v>39000</c:v>
                </c:pt>
                <c:pt idx="5">
                  <c:v>39000</c:v>
                </c:pt>
                <c:pt idx="6">
                  <c:v>39000</c:v>
                </c:pt>
                <c:pt idx="7">
                  <c:v>39000</c:v>
                </c:pt>
                <c:pt idx="8">
                  <c:v>39000</c:v>
                </c:pt>
                <c:pt idx="9">
                  <c:v>39000</c:v>
                </c:pt>
                <c:pt idx="10">
                  <c:v>39000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7-4DBA-8B7B-87F44EB62F20}"/>
            </c:ext>
          </c:extLst>
        </c:ser>
        <c:ser>
          <c:idx val="2"/>
          <c:order val="2"/>
          <c:tx>
            <c:strRef>
              <c:f>'[14e4e2f7c6768b0d9bdd8f28b1f84ccc (2).xlsx]Додаток 6'!$A$12</c:f>
              <c:strCache>
                <c:ptCount val="1"/>
                <c:pt idx="0">
                  <c:v>Втрати в мережі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val>
            <c:numRef>
              <c:f>'[14e4e2f7c6768b0d9bdd8f28b1f84ccc (2).xlsx]Додаток 6'!$E$12:$O$12</c:f>
              <c:numCache>
                <c:formatCode>#,##0</c:formatCode>
                <c:ptCount val="11"/>
                <c:pt idx="0">
                  <c:v>34610</c:v>
                </c:pt>
                <c:pt idx="1">
                  <c:v>26292</c:v>
                </c:pt>
                <c:pt idx="2">
                  <c:v>29888.545606936415</c:v>
                </c:pt>
                <c:pt idx="3">
                  <c:v>23932.960375722541</c:v>
                </c:pt>
                <c:pt idx="4">
                  <c:v>20549.87</c:v>
                </c:pt>
                <c:pt idx="5">
                  <c:v>18751.3958150289</c:v>
                </c:pt>
                <c:pt idx="6">
                  <c:v>14587.549682080924</c:v>
                </c:pt>
                <c:pt idx="7">
                  <c:v>11073.341514450865</c:v>
                </c:pt>
                <c:pt idx="8">
                  <c:v>9517.9919999999984</c:v>
                </c:pt>
                <c:pt idx="9">
                  <c:v>9517.9919999999984</c:v>
                </c:pt>
                <c:pt idx="10">
                  <c:v>9517.9919999999984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7-4DBA-8B7B-87F44EB62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285136"/>
        <c:axId val="484287880"/>
      </c:areaChart>
      <c:barChart>
        <c:barDir val="col"/>
        <c:grouping val="clustered"/>
        <c:varyColors val="0"/>
        <c:ser>
          <c:idx val="0"/>
          <c:order val="0"/>
          <c:tx>
            <c:strRef>
              <c:f>'[14e4e2f7c6768b0d9bdd8f28b1f84ccc (2).xlsx]Додаток 6'!$A$10</c:f>
              <c:strCache>
                <c:ptCount val="1"/>
                <c:pt idx="0">
                  <c:v>Відпуск з колекторів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'[14e4e2f7c6768b0d9bdd8f28b1f84ccc (2).xlsx]Додаток 6'!$E$9:$O$9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6'!$E$10:$O$10</c:f>
              <c:numCache>
                <c:formatCode>#,##0</c:formatCode>
                <c:ptCount val="11"/>
                <c:pt idx="0">
                  <c:v>74198</c:v>
                </c:pt>
                <c:pt idx="1">
                  <c:v>62404</c:v>
                </c:pt>
                <c:pt idx="2">
                  <c:v>69888.545606936415</c:v>
                </c:pt>
                <c:pt idx="3">
                  <c:v>63932.960375722541</c:v>
                </c:pt>
                <c:pt idx="4">
                  <c:v>59549.869999999995</c:v>
                </c:pt>
                <c:pt idx="5">
                  <c:v>57751.395815028896</c:v>
                </c:pt>
                <c:pt idx="6">
                  <c:v>53587.54968208092</c:v>
                </c:pt>
                <c:pt idx="7">
                  <c:v>50073.341514450862</c:v>
                </c:pt>
                <c:pt idx="8">
                  <c:v>48517.991999999998</c:v>
                </c:pt>
                <c:pt idx="9">
                  <c:v>48517.991999999998</c:v>
                </c:pt>
                <c:pt idx="10">
                  <c:v>48517.991999999998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A7-4DBA-8B7B-87F44EB62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2"/>
        <c:overlap val="29"/>
        <c:axId val="484285136"/>
        <c:axId val="484287880"/>
      </c:barChart>
      <c:lineChart>
        <c:grouping val="standard"/>
        <c:varyColors val="0"/>
        <c:ser>
          <c:idx val="3"/>
          <c:order val="3"/>
          <c:tx>
            <c:strRef>
              <c:f>'[14e4e2f7c6768b0d9bdd8f28b1f84ccc (2).xlsx]Додаток 6'!$A$13</c:f>
              <c:strCache>
                <c:ptCount val="1"/>
                <c:pt idx="0">
                  <c:v>Очікуваний % втрат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4.5558086560364185E-3"/>
                  <c:y val="-2.54939400703713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A7-4DBA-8B7B-87F44EB62F20}"/>
                </c:ext>
              </c:extLst>
            </c:dLbl>
            <c:dLbl>
              <c:idx val="1"/>
              <c:layout>
                <c:manualLayout>
                  <c:x val="-2.7840731279497023E-17"/>
                  <c:y val="-3.0592728084445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A7-4DBA-8B7B-87F44EB62F20}"/>
                </c:ext>
              </c:extLst>
            </c:dLbl>
            <c:dLbl>
              <c:idx val="2"/>
              <c:layout>
                <c:manualLayout>
                  <c:x val="-5.5681462558994046E-17"/>
                  <c:y val="-3.05927280844456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A7-4DBA-8B7B-87F44EB62F20}"/>
                </c:ext>
              </c:extLst>
            </c:dLbl>
            <c:dLbl>
              <c:idx val="3"/>
              <c:layout>
                <c:manualLayout>
                  <c:x val="1.5186028853454822E-3"/>
                  <c:y val="-3.059272808444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A7-4DBA-8B7B-87F44EB62F20}"/>
                </c:ext>
              </c:extLst>
            </c:dLbl>
            <c:dLbl>
              <c:idx val="4"/>
              <c:layout>
                <c:manualLayout>
                  <c:x val="-5.5681462558994046E-17"/>
                  <c:y val="-4.588909212666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A7-4DBA-8B7B-87F44EB62F20}"/>
                </c:ext>
              </c:extLst>
            </c:dLbl>
            <c:dLbl>
              <c:idx val="5"/>
              <c:layout>
                <c:manualLayout>
                  <c:x val="0"/>
                  <c:y val="-4.588909212666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A7-4DBA-8B7B-87F44EB62F20}"/>
                </c:ext>
              </c:extLst>
            </c:dLbl>
            <c:dLbl>
              <c:idx val="6"/>
              <c:layout>
                <c:manualLayout>
                  <c:x val="-1.1136292511798809E-16"/>
                  <c:y val="-5.0987880140742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A7-4DBA-8B7B-87F44EB62F20}"/>
                </c:ext>
              </c:extLst>
            </c:dLbl>
            <c:dLbl>
              <c:idx val="7"/>
              <c:layout>
                <c:manualLayout>
                  <c:x val="0"/>
                  <c:y val="-5.608666815481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A7-4DBA-8B7B-87F44EB62F20}"/>
                </c:ext>
              </c:extLst>
            </c:dLbl>
            <c:dLbl>
              <c:idx val="8"/>
              <c:layout>
                <c:manualLayout>
                  <c:x val="1.5186028853453708E-3"/>
                  <c:y val="-6.118545616889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A7-4DBA-8B7B-87F44EB62F20}"/>
                </c:ext>
              </c:extLst>
            </c:dLbl>
            <c:dLbl>
              <c:idx val="9"/>
              <c:layout>
                <c:manualLayout>
                  <c:x val="1.5186028853454822E-3"/>
                  <c:y val="-6.118545616889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A7-4DBA-8B7B-87F44EB62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'[14e4e2f7c6768b0d9bdd8f28b1f84ccc (2).xlsx]Додаток 6'!$E$13:$O$13</c:f>
              <c:numCache>
                <c:formatCode>0%</c:formatCode>
                <c:ptCount val="11"/>
                <c:pt idx="0">
                  <c:v>0.46645462141836708</c:v>
                </c:pt>
                <c:pt idx="1">
                  <c:v>0.42131914620857636</c:v>
                </c:pt>
                <c:pt idx="2">
                  <c:v>0.42766014584183859</c:v>
                </c:pt>
                <c:pt idx="3">
                  <c:v>0.37434462967259496</c:v>
                </c:pt>
                <c:pt idx="4">
                  <c:v>0.34508673150755831</c:v>
                </c:pt>
                <c:pt idx="5">
                  <c:v>0.32469164684932417</c:v>
                </c:pt>
                <c:pt idx="6">
                  <c:v>0.27221900924047732</c:v>
                </c:pt>
                <c:pt idx="7">
                  <c:v>0.22114245184246725</c:v>
                </c:pt>
                <c:pt idx="8">
                  <c:v>0.1961744830659933</c:v>
                </c:pt>
                <c:pt idx="9">
                  <c:v>0.1961744830659933</c:v>
                </c:pt>
                <c:pt idx="10">
                  <c:v>0.1961744830659933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4A7-4DBA-8B7B-87F44EB62F20}"/>
            </c:ext>
          </c:extLst>
        </c:ser>
        <c:ser>
          <c:idx val="4"/>
          <c:order val="4"/>
          <c:tx>
            <c:strRef>
              <c:f>'[14e4e2f7c6768b0d9bdd8f28b1f84ccc (2).xlsx]Додаток 6'!$A$26</c:f>
              <c:strCache>
                <c:ptCount val="1"/>
                <c:pt idx="0">
                  <c:v>Нормативні втрати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'[14e4e2f7c6768b0d9bdd8f28b1f84ccc (2).xlsx]Додаток 6'!$E$26:$O$26</c:f>
              <c:numCache>
                <c:formatCode>0%</c:formatCode>
                <c:ptCount val="11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4A7-4DBA-8B7B-87F44EB62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288272"/>
        <c:axId val="484287488"/>
      </c:lineChart>
      <c:catAx>
        <c:axId val="48428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87880"/>
        <c:crosses val="autoZero"/>
        <c:auto val="1"/>
        <c:lblAlgn val="ctr"/>
        <c:lblOffset val="100"/>
        <c:noMultiLvlLbl val="0"/>
      </c:catAx>
      <c:valAx>
        <c:axId val="484287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Гкал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85136"/>
        <c:crosses val="autoZero"/>
        <c:crossBetween val="between"/>
      </c:valAx>
      <c:valAx>
        <c:axId val="484287488"/>
        <c:scaling>
          <c:orientation val="minMax"/>
          <c:max val="0.60000000000000009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88272"/>
        <c:crosses val="max"/>
        <c:crossBetween val="between"/>
      </c:valAx>
      <c:catAx>
        <c:axId val="484288272"/>
        <c:scaling>
          <c:orientation val="minMax"/>
        </c:scaling>
        <c:delete val="1"/>
        <c:axPos val="b"/>
        <c:majorTickMark val="out"/>
        <c:minorTickMark val="none"/>
        <c:tickLblPos val="nextTo"/>
        <c:crossAx val="484287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'[14e4e2f7c6768b0d9bdd8f28b1f84ccc (2).xlsx]Додаток 6'!$A$48</c:f>
              <c:strCache>
                <c:ptCount val="1"/>
                <c:pt idx="0">
                  <c:v>Корисний відпуск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6'!$E$48:$O$48</c:f>
              <c:numCache>
                <c:formatCode>#,##0</c:formatCode>
                <c:ptCount val="11"/>
                <c:pt idx="0">
                  <c:v>39588</c:v>
                </c:pt>
                <c:pt idx="1">
                  <c:v>36112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7-4574-BF39-65F4BBB87582}"/>
            </c:ext>
          </c:extLst>
        </c:ser>
        <c:ser>
          <c:idx val="2"/>
          <c:order val="2"/>
          <c:tx>
            <c:strRef>
              <c:f>'[14e4e2f7c6768b0d9bdd8f28b1f84ccc (2).xlsx]Додаток 6'!$A$49</c:f>
              <c:strCache>
                <c:ptCount val="1"/>
                <c:pt idx="0">
                  <c:v>Втрати в мережі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6'!$E$49:$O$49</c:f>
              <c:numCache>
                <c:formatCode>#,##0</c:formatCode>
                <c:ptCount val="11"/>
                <c:pt idx="0">
                  <c:v>34610</c:v>
                </c:pt>
                <c:pt idx="1">
                  <c:v>26292</c:v>
                </c:pt>
                <c:pt idx="2">
                  <c:v>35471.698113207545</c:v>
                </c:pt>
                <c:pt idx="3">
                  <c:v>36923.076923076922</c:v>
                </c:pt>
                <c:pt idx="4">
                  <c:v>36923.076923076922</c:v>
                </c:pt>
                <c:pt idx="5">
                  <c:v>36923.076923076922</c:v>
                </c:pt>
                <c:pt idx="6">
                  <c:v>38431.372549019608</c:v>
                </c:pt>
                <c:pt idx="7">
                  <c:v>38431.372549019608</c:v>
                </c:pt>
                <c:pt idx="8">
                  <c:v>38431.372549019608</c:v>
                </c:pt>
                <c:pt idx="9">
                  <c:v>40000</c:v>
                </c:pt>
                <c:pt idx="10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7-4574-BF39-65F4BBB87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06504"/>
        <c:axId val="40706112"/>
      </c:areaChart>
      <c:barChart>
        <c:barDir val="col"/>
        <c:grouping val="clustered"/>
        <c:varyColors val="0"/>
        <c:ser>
          <c:idx val="0"/>
          <c:order val="0"/>
          <c:tx>
            <c:strRef>
              <c:f>'[14e4e2f7c6768b0d9bdd8f28b1f84ccc (2).xlsx]Додаток 6'!$A$47</c:f>
              <c:strCache>
                <c:ptCount val="1"/>
                <c:pt idx="0">
                  <c:v>Відпуск з колекторів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6'!$E$47:$O$47</c:f>
              <c:numCache>
                <c:formatCode>#,##0</c:formatCode>
                <c:ptCount val="11"/>
                <c:pt idx="0">
                  <c:v>74198</c:v>
                </c:pt>
                <c:pt idx="1">
                  <c:v>62404</c:v>
                </c:pt>
                <c:pt idx="2">
                  <c:v>75471.698113207545</c:v>
                </c:pt>
                <c:pt idx="3">
                  <c:v>76923.076923076922</c:v>
                </c:pt>
                <c:pt idx="4">
                  <c:v>76923.076923076922</c:v>
                </c:pt>
                <c:pt idx="5">
                  <c:v>76923.076923076922</c:v>
                </c:pt>
                <c:pt idx="6">
                  <c:v>78431.372549019608</c:v>
                </c:pt>
                <c:pt idx="7">
                  <c:v>78431.372549019608</c:v>
                </c:pt>
                <c:pt idx="8">
                  <c:v>78431.372549019608</c:v>
                </c:pt>
                <c:pt idx="9">
                  <c:v>80000</c:v>
                </c:pt>
                <c:pt idx="10">
                  <c:v>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77-4574-BF39-65F4BBB87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3"/>
        <c:overlap val="-22"/>
        <c:axId val="40706504"/>
        <c:axId val="40706112"/>
      </c:barChart>
      <c:lineChart>
        <c:grouping val="standard"/>
        <c:varyColors val="0"/>
        <c:ser>
          <c:idx val="3"/>
          <c:order val="3"/>
          <c:tx>
            <c:strRef>
              <c:f>'[14e4e2f7c6768b0d9bdd8f28b1f84ccc (2).xlsx]Додаток 6'!$A$50</c:f>
              <c:strCache>
                <c:ptCount val="1"/>
                <c:pt idx="0">
                  <c:v>Очікуваний % втрат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6'!$E$50:$O$50</c:f>
              <c:numCache>
                <c:formatCode>0%</c:formatCode>
                <c:ptCount val="11"/>
                <c:pt idx="0">
                  <c:v>0.46645462141836708</c:v>
                </c:pt>
                <c:pt idx="1">
                  <c:v>0.42131914620857636</c:v>
                </c:pt>
                <c:pt idx="2">
                  <c:v>0.47</c:v>
                </c:pt>
                <c:pt idx="3">
                  <c:v>0.48</c:v>
                </c:pt>
                <c:pt idx="4">
                  <c:v>0.48</c:v>
                </c:pt>
                <c:pt idx="5">
                  <c:v>0.48</c:v>
                </c:pt>
                <c:pt idx="6">
                  <c:v>0.49</c:v>
                </c:pt>
                <c:pt idx="7">
                  <c:v>0.49</c:v>
                </c:pt>
                <c:pt idx="8">
                  <c:v>0.49</c:v>
                </c:pt>
                <c:pt idx="9">
                  <c:v>0.5</c:v>
                </c:pt>
                <c:pt idx="1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77-4574-BF39-65F4BBB87582}"/>
            </c:ext>
          </c:extLst>
        </c:ser>
        <c:ser>
          <c:idx val="4"/>
          <c:order val="4"/>
          <c:tx>
            <c:strRef>
              <c:f>'[14e4e2f7c6768b0d9bdd8f28b1f84ccc (2).xlsx]Додаток 6'!$A$54</c:f>
              <c:strCache>
                <c:ptCount val="1"/>
                <c:pt idx="0">
                  <c:v>Нормативні втрати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6'!$E$54:$O$54</c:f>
              <c:numCache>
                <c:formatCode>0%</c:formatCode>
                <c:ptCount val="11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77-4574-BF39-65F4BBB87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05720"/>
        <c:axId val="40707288"/>
      </c:lineChart>
      <c:catAx>
        <c:axId val="4070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06112"/>
        <c:crosses val="autoZero"/>
        <c:auto val="1"/>
        <c:lblAlgn val="ctr"/>
        <c:lblOffset val="100"/>
        <c:noMultiLvlLbl val="0"/>
      </c:catAx>
      <c:valAx>
        <c:axId val="40706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Гкал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06504"/>
        <c:crosses val="autoZero"/>
        <c:crossBetween val="between"/>
      </c:valAx>
      <c:valAx>
        <c:axId val="40707288"/>
        <c:scaling>
          <c:orientation val="minMax"/>
          <c:max val="0.60000000000000009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05720"/>
        <c:crosses val="max"/>
        <c:crossBetween val="between"/>
      </c:valAx>
      <c:catAx>
        <c:axId val="40705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707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289658164266363E-2"/>
          <c:y val="5.3694565763722557E-2"/>
          <c:w val="0.89308436481661113"/>
          <c:h val="0.82184212652721911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267254764108152E-2"/>
                  <c:y val="-0.27434830396582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04-49ED-B156-9B92812719D0}"/>
                </c:ext>
              </c:extLst>
            </c:dLbl>
            <c:dLbl>
              <c:idx val="1"/>
              <c:layout>
                <c:manualLayout>
                  <c:x val="1.0862183692355571E-2"/>
                  <c:y val="-0.16460898237949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04-49ED-B156-9B92812719D0}"/>
                </c:ext>
              </c:extLst>
            </c:dLbl>
            <c:dLbl>
              <c:idx val="2"/>
              <c:layout>
                <c:manualLayout>
                  <c:x val="1.4482911589807452E-2"/>
                  <c:y val="-1.463190954484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04-49ED-B156-9B92812719D0}"/>
                </c:ext>
              </c:extLst>
            </c:dLbl>
            <c:dLbl>
              <c:idx val="3"/>
              <c:layout>
                <c:manualLayout>
                  <c:x val="1.4482911589807452E-2"/>
                  <c:y val="-0.15363505022086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04-49ED-B156-9B92812719D0}"/>
                </c:ext>
              </c:extLst>
            </c:dLbl>
            <c:dLbl>
              <c:idx val="4"/>
              <c:layout>
                <c:manualLayout>
                  <c:x val="1.6293275538533384E-2"/>
                  <c:y val="-0.1207132537449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04-49ED-B156-9B92812719D0}"/>
                </c:ext>
              </c:extLst>
            </c:dLbl>
            <c:dLbl>
              <c:idx val="5"/>
              <c:layout>
                <c:manualLayout>
                  <c:x val="3.2586551077066768E-2"/>
                  <c:y val="-5.8527638179375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04-49ED-B156-9B92812719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04-49ED-B156-9B92812719D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04-49ED-B156-9B92812719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04-49ED-B156-9B92812719D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04-49ED-B156-9B92812719D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04-49ED-B156-9B9281271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'[Розрахунок  фінансового плану 15 років (1).xlsx]графік'!$B$30:$B$40</c:f>
              <c:strCache>
                <c:ptCount val="11"/>
                <c:pt idx="0">
                  <c:v>2018-2020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  <c:pt idx="8">
                  <c:v>2027-2028</c:v>
                </c:pt>
                <c:pt idx="9">
                  <c:v>2028-2029</c:v>
                </c:pt>
                <c:pt idx="10">
                  <c:v>2029-2030</c:v>
                </c:pt>
              </c:strCache>
            </c:strRef>
          </c:cat>
          <c:val>
            <c:numRef>
              <c:f>'[Розрахунок  фінансового плану 15 років (1).xlsx]графік'!$C$30:$C$40</c:f>
              <c:numCache>
                <c:formatCode>#\ ##0.0</c:formatCode>
                <c:ptCount val="11"/>
                <c:pt idx="0">
                  <c:v>28.684035000000002</c:v>
                </c:pt>
                <c:pt idx="1">
                  <c:v>14.236846000000002</c:v>
                </c:pt>
                <c:pt idx="2">
                  <c:v>4.2974350000000001</c:v>
                </c:pt>
                <c:pt idx="3">
                  <c:v>13.062538</c:v>
                </c:pt>
                <c:pt idx="4">
                  <c:v>10.228357000000001</c:v>
                </c:pt>
                <c:pt idx="5">
                  <c:v>7.8400129999999999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04-49ED-B156-9B92812719D0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  <a:alpha val="54000"/>
              </a:schemeClr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-1.8103639487259314E-2"/>
                  <c:y val="-3.6579773862111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04-49ED-B156-9B92812719D0}"/>
                </c:ext>
              </c:extLst>
            </c:dLbl>
            <c:dLbl>
              <c:idx val="3"/>
              <c:layout>
                <c:manualLayout>
                  <c:x val="0"/>
                  <c:y val="-3.2921796475898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04-49ED-B156-9B92812719D0}"/>
                </c:ext>
              </c:extLst>
            </c:dLbl>
            <c:dLbl>
              <c:idx val="4"/>
              <c:layout>
                <c:manualLayout>
                  <c:x val="0"/>
                  <c:y val="-2.194786431726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04-49ED-B156-9B92812719D0}"/>
                </c:ext>
              </c:extLst>
            </c:dLbl>
            <c:dLbl>
              <c:idx val="5"/>
              <c:layout>
                <c:manualLayout>
                  <c:x val="0"/>
                  <c:y val="-2.5605841703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804-49ED-B156-9B92812719D0}"/>
                </c:ext>
              </c:extLst>
            </c:dLbl>
            <c:dLbl>
              <c:idx val="6"/>
              <c:layout>
                <c:manualLayout>
                  <c:x val="-6.6379244634585768E-17"/>
                  <c:y val="-3.65797738621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804-49ED-B156-9B92812719D0}"/>
                </c:ext>
              </c:extLst>
            </c:dLbl>
            <c:dLbl>
              <c:idx val="7"/>
              <c:layout>
                <c:manualLayout>
                  <c:x val="1.8103639487257986E-3"/>
                  <c:y val="-3.657977386210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804-49ED-B156-9B92812719D0}"/>
                </c:ext>
              </c:extLst>
            </c:dLbl>
            <c:dLbl>
              <c:idx val="8"/>
              <c:layout>
                <c:manualLayout>
                  <c:x val="-1.3275848926917154E-16"/>
                  <c:y val="-2.926381908968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804-49ED-B156-9B92812719D0}"/>
                </c:ext>
              </c:extLst>
            </c:dLbl>
            <c:dLbl>
              <c:idx val="9"/>
              <c:layout>
                <c:manualLayout>
                  <c:x val="-1.8103639487259315E-3"/>
                  <c:y val="-3.657977386210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804-49ED-B156-9B92812719D0}"/>
                </c:ext>
              </c:extLst>
            </c:dLbl>
            <c:dLbl>
              <c:idx val="10"/>
              <c:layout>
                <c:manualLayout>
                  <c:x val="-1.810359092052578E-2"/>
                  <c:y val="-4.9142287870950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804-49ED-B156-9B9281271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'[Розрахунок  фінансового плану 15 років (1).xlsx]графік'!$B$30:$B$40</c:f>
              <c:strCache>
                <c:ptCount val="11"/>
                <c:pt idx="0">
                  <c:v>2018-2020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  <c:pt idx="8">
                  <c:v>2027-2028</c:v>
                </c:pt>
                <c:pt idx="9">
                  <c:v>2028-2029</c:v>
                </c:pt>
                <c:pt idx="10">
                  <c:v>2029-2030</c:v>
                </c:pt>
              </c:strCache>
            </c:strRef>
          </c:cat>
          <c:val>
            <c:numRef>
              <c:f>'[Розрахунок  фінансового плану 15 років (1).xlsx]графік'!$D$30:$D$40</c:f>
              <c:numCache>
                <c:formatCode>#\ ##0.0</c:formatCode>
                <c:ptCount val="11"/>
                <c:pt idx="1">
                  <c:v>8.8111999999999995</c:v>
                </c:pt>
                <c:pt idx="2">
                  <c:v>8.8111999999999995</c:v>
                </c:pt>
                <c:pt idx="3">
                  <c:v>8.8111999999999995</c:v>
                </c:pt>
                <c:pt idx="4">
                  <c:v>8.8111999999999995</c:v>
                </c:pt>
                <c:pt idx="5">
                  <c:v>8.8111999999999995</c:v>
                </c:pt>
                <c:pt idx="6">
                  <c:v>7.2</c:v>
                </c:pt>
                <c:pt idx="7">
                  <c:v>7.2</c:v>
                </c:pt>
                <c:pt idx="8">
                  <c:v>7.2</c:v>
                </c:pt>
                <c:pt idx="9">
                  <c:v>6.908101561333333</c:v>
                </c:pt>
                <c:pt idx="10">
                  <c:v>5.7848984386666666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804-49ED-B156-9B9281271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7572304"/>
        <c:axId val="477573088"/>
      </c:areaChart>
      <c:catAx>
        <c:axId val="47757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573088"/>
        <c:crosses val="autoZero"/>
        <c:auto val="1"/>
        <c:lblAlgn val="ctr"/>
        <c:lblOffset val="100"/>
        <c:noMultiLvlLbl val="0"/>
      </c:catAx>
      <c:valAx>
        <c:axId val="47757308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572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CB6AD-64B9-48FC-8D42-98C2B630FD2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5237EC1C-2CB2-4015-9B90-5EBE67CE14C0}">
      <dgm:prSet phldrT="[Text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Розвиток відносин державно-приватного партнерства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870BAF-2F5F-482F-8682-54132FC63AA5}" type="parTrans" cxnId="{037AA8C9-548F-4FB9-8153-6C8745C845C5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A7EB10-E707-47E3-93C4-85D30A6E0FCD}" type="sibTrans" cxnId="{037AA8C9-548F-4FB9-8153-6C8745C845C5}">
      <dgm:prSet custT="1"/>
      <dgm:spPr/>
      <dgm:t>
        <a:bodyPr/>
        <a:lstStyle/>
        <a:p>
          <a:r>
            <a:rPr lang="uk-UA" sz="1400" b="1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Підвищення надійності роботи системи теплопостачання міста</a:t>
          </a:r>
        </a:p>
      </dgm:t>
    </dgm:pt>
    <dgm:pt modelId="{6CF711B9-B456-4109-9012-7E8007B0253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400" b="1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Підвищення якості житлово-комунальних послуг</a:t>
          </a:r>
        </a:p>
      </dgm:t>
    </dgm:pt>
    <dgm:pt modelId="{CBA2E92F-D59E-49D4-B344-1BFD7131B867}" type="parTrans" cxnId="{20FFF71F-D874-43CA-8683-FA62040DCB61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3D539F-572C-4E49-B316-2F8D1D42EE12}" type="sibTrans" cxnId="{20FFF71F-D874-43CA-8683-FA62040DCB61}">
      <dgm:prSet custT="1"/>
      <dgm:spPr/>
      <dgm:t>
        <a:bodyPr/>
        <a:lstStyle/>
        <a:p>
          <a:r>
            <a:rPr lang="uk-UA" sz="1400" b="1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Створення нових робочих місць</a:t>
          </a:r>
        </a:p>
      </dgm:t>
    </dgm:pt>
    <dgm:pt modelId="{708DC190-6407-43C6-983E-2D77780BC5D2}">
      <dgm:prSet phldrT="[Text]" custT="1"/>
      <dgm:spPr/>
      <dgm:t>
        <a:bodyPr/>
        <a:lstStyle/>
        <a:p>
          <a:r>
            <a:rPr lang="uk-UA" sz="1400" b="1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Подовження термінів експлуатації об'єкта не менше ніж на 25 років</a:t>
          </a:r>
        </a:p>
      </dgm:t>
    </dgm:pt>
    <dgm:pt modelId="{49E80954-F725-4744-9D5A-1373F1ED776E}" type="parTrans" cxnId="{74EE769D-C5FE-4DA8-B115-62AD91C19AC5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69AC7D-E9E5-4BCE-8B09-3F5706E44C86}" type="sibTrans" cxnId="{74EE769D-C5FE-4DA8-B115-62AD91C19AC5}">
      <dgm:prSet custT="1"/>
      <dgm:spPr/>
      <dgm:t>
        <a:bodyPr/>
        <a:lstStyle/>
        <a:p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Зниження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втрат теплової</a:t>
          </a: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енергії </a:t>
          </a: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  47% до 20%, тобто до нормативного рівня 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5D7DF1B-3DCD-4671-B1DA-605DEE1439C8}" type="pres">
      <dgm:prSet presAssocID="{F3CCB6AD-64B9-48FC-8D42-98C2B630FD29}" presName="Name0" presStyleCnt="0">
        <dgm:presLayoutVars>
          <dgm:chMax/>
          <dgm:chPref/>
          <dgm:dir/>
          <dgm:animLvl val="lvl"/>
        </dgm:presLayoutVars>
      </dgm:prSet>
      <dgm:spPr/>
    </dgm:pt>
    <dgm:pt modelId="{FE23861D-FB75-4487-B532-28DD96C0007B}" type="pres">
      <dgm:prSet presAssocID="{5237EC1C-2CB2-4015-9B90-5EBE67CE14C0}" presName="composite" presStyleCnt="0"/>
      <dgm:spPr/>
    </dgm:pt>
    <dgm:pt modelId="{F8E071BD-7386-438A-8B35-2F45B59F04E9}" type="pres">
      <dgm:prSet presAssocID="{5237EC1C-2CB2-4015-9B90-5EBE67CE14C0}" presName="Parent1" presStyleLbl="node1" presStyleIdx="0" presStyleCnt="6" custLinFactNeighborX="6588" custLinFactNeighborY="711">
        <dgm:presLayoutVars>
          <dgm:chMax val="1"/>
          <dgm:chPref val="1"/>
          <dgm:bulletEnabled val="1"/>
        </dgm:presLayoutVars>
      </dgm:prSet>
      <dgm:spPr/>
    </dgm:pt>
    <dgm:pt modelId="{ECC9F2D4-7D90-447D-BEE6-42DB3051CFB9}" type="pres">
      <dgm:prSet presAssocID="{5237EC1C-2CB2-4015-9B90-5EBE67CE14C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B8E9889-1994-44B2-8312-1B4484E0771D}" type="pres">
      <dgm:prSet presAssocID="{5237EC1C-2CB2-4015-9B90-5EBE67CE14C0}" presName="BalanceSpacing" presStyleCnt="0"/>
      <dgm:spPr/>
    </dgm:pt>
    <dgm:pt modelId="{576A5A87-641A-4D88-B895-972938D98416}" type="pres">
      <dgm:prSet presAssocID="{5237EC1C-2CB2-4015-9B90-5EBE67CE14C0}" presName="BalanceSpacing1" presStyleCnt="0"/>
      <dgm:spPr/>
    </dgm:pt>
    <dgm:pt modelId="{35862A90-F07F-44ED-9EEC-98CB21E72E1F}" type="pres">
      <dgm:prSet presAssocID="{41A7EB10-E707-47E3-93C4-85D30A6E0FCD}" presName="Accent1Text" presStyleLbl="node1" presStyleIdx="1" presStyleCnt="6"/>
      <dgm:spPr/>
    </dgm:pt>
    <dgm:pt modelId="{6FB42591-9FE7-49C6-B7BA-9140DFF2820E}" type="pres">
      <dgm:prSet presAssocID="{41A7EB10-E707-47E3-93C4-85D30A6E0FCD}" presName="spaceBetweenRectangles" presStyleCnt="0"/>
      <dgm:spPr/>
    </dgm:pt>
    <dgm:pt modelId="{BE4F1403-1C4F-45D0-9DDE-380DBE5DF399}" type="pres">
      <dgm:prSet presAssocID="{6CF711B9-B456-4109-9012-7E8007B0253F}" presName="composite" presStyleCnt="0"/>
      <dgm:spPr/>
    </dgm:pt>
    <dgm:pt modelId="{1725FE1F-096F-43A4-9E44-35B257E37883}" type="pres">
      <dgm:prSet presAssocID="{6CF711B9-B456-4109-9012-7E8007B0253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A8CD407-7BB5-4B2C-81CC-25143A9B9BDD}" type="pres">
      <dgm:prSet presAssocID="{6CF711B9-B456-4109-9012-7E8007B0253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03EDA65-D718-47FD-BAB6-4B28047A1FFE}" type="pres">
      <dgm:prSet presAssocID="{6CF711B9-B456-4109-9012-7E8007B0253F}" presName="BalanceSpacing" presStyleCnt="0"/>
      <dgm:spPr/>
    </dgm:pt>
    <dgm:pt modelId="{C846BDC2-B7D2-425E-ABC1-2CE4E455C0C1}" type="pres">
      <dgm:prSet presAssocID="{6CF711B9-B456-4109-9012-7E8007B0253F}" presName="BalanceSpacing1" presStyleCnt="0"/>
      <dgm:spPr/>
    </dgm:pt>
    <dgm:pt modelId="{1B2DC29F-A934-4037-AEA0-8EA9109CB77F}" type="pres">
      <dgm:prSet presAssocID="{593D539F-572C-4E49-B316-2F8D1D42EE12}" presName="Accent1Text" presStyleLbl="node1" presStyleIdx="3" presStyleCnt="6" custLinFactX="-100000" custLinFactNeighborX="-124174" custLinFactNeighborY="-1310"/>
      <dgm:spPr/>
    </dgm:pt>
    <dgm:pt modelId="{9255E6B5-C0D9-4AF1-8F5A-A7A4EF034FB0}" type="pres">
      <dgm:prSet presAssocID="{593D539F-572C-4E49-B316-2F8D1D42EE12}" presName="spaceBetweenRectangles" presStyleCnt="0"/>
      <dgm:spPr/>
    </dgm:pt>
    <dgm:pt modelId="{C2183BE2-FDEE-43C7-A545-F6867F41E6ED}" type="pres">
      <dgm:prSet presAssocID="{708DC190-6407-43C6-983E-2D77780BC5D2}" presName="composite" presStyleCnt="0"/>
      <dgm:spPr/>
    </dgm:pt>
    <dgm:pt modelId="{EBB11D81-D03B-403F-9615-9B003D6A10E4}" type="pres">
      <dgm:prSet presAssocID="{708DC190-6407-43C6-983E-2D77780BC5D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E410903-2581-410A-9FFF-136C0DDDBB22}" type="pres">
      <dgm:prSet presAssocID="{708DC190-6407-43C6-983E-2D77780BC5D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22824D8-5FEC-4964-840A-3E081EF7FA69}" type="pres">
      <dgm:prSet presAssocID="{708DC190-6407-43C6-983E-2D77780BC5D2}" presName="BalanceSpacing" presStyleCnt="0"/>
      <dgm:spPr/>
    </dgm:pt>
    <dgm:pt modelId="{08E1F4BF-B010-4406-89C2-708779E1D128}" type="pres">
      <dgm:prSet presAssocID="{708DC190-6407-43C6-983E-2D77780BC5D2}" presName="BalanceSpacing1" presStyleCnt="0"/>
      <dgm:spPr/>
    </dgm:pt>
    <dgm:pt modelId="{AD0424A4-1407-4A00-877A-9276F8834779}" type="pres">
      <dgm:prSet presAssocID="{5769AC7D-E9E5-4BCE-8B09-3F5706E44C86}" presName="Accent1Text" presStyleLbl="node1" presStyleIdx="5" presStyleCnt="6" custScaleX="101499"/>
      <dgm:spPr/>
    </dgm:pt>
  </dgm:ptLst>
  <dgm:cxnLst>
    <dgm:cxn modelId="{20FFF71F-D874-43CA-8683-FA62040DCB61}" srcId="{F3CCB6AD-64B9-48FC-8D42-98C2B630FD29}" destId="{6CF711B9-B456-4109-9012-7E8007B0253F}" srcOrd="1" destOrd="0" parTransId="{CBA2E92F-D59E-49D4-B344-1BFD7131B867}" sibTransId="{593D539F-572C-4E49-B316-2F8D1D42EE12}"/>
    <dgm:cxn modelId="{44B61443-0D7F-4B3A-91C4-27D289D15A4A}" type="presOf" srcId="{41A7EB10-E707-47E3-93C4-85D30A6E0FCD}" destId="{35862A90-F07F-44ED-9EEC-98CB21E72E1F}" srcOrd="0" destOrd="0" presId="urn:microsoft.com/office/officeart/2008/layout/AlternatingHexagons"/>
    <dgm:cxn modelId="{D5706849-2011-4630-9060-470B25F0E0DE}" type="presOf" srcId="{6CF711B9-B456-4109-9012-7E8007B0253F}" destId="{1725FE1F-096F-43A4-9E44-35B257E37883}" srcOrd="0" destOrd="0" presId="urn:microsoft.com/office/officeart/2008/layout/AlternatingHexagons"/>
    <dgm:cxn modelId="{7B27FD4A-18E4-4C08-8FC6-BD8CF2188097}" type="presOf" srcId="{5237EC1C-2CB2-4015-9B90-5EBE67CE14C0}" destId="{F8E071BD-7386-438A-8B35-2F45B59F04E9}" srcOrd="0" destOrd="0" presId="urn:microsoft.com/office/officeart/2008/layout/AlternatingHexagons"/>
    <dgm:cxn modelId="{BC202391-2BA4-4A47-96BC-23E700AB6FA3}" type="presOf" srcId="{593D539F-572C-4E49-B316-2F8D1D42EE12}" destId="{1B2DC29F-A934-4037-AEA0-8EA9109CB77F}" srcOrd="0" destOrd="0" presId="urn:microsoft.com/office/officeart/2008/layout/AlternatingHexagons"/>
    <dgm:cxn modelId="{74EE769D-C5FE-4DA8-B115-62AD91C19AC5}" srcId="{F3CCB6AD-64B9-48FC-8D42-98C2B630FD29}" destId="{708DC190-6407-43C6-983E-2D77780BC5D2}" srcOrd="2" destOrd="0" parTransId="{49E80954-F725-4744-9D5A-1373F1ED776E}" sibTransId="{5769AC7D-E9E5-4BCE-8B09-3F5706E44C86}"/>
    <dgm:cxn modelId="{E30718A5-9E17-4264-AD63-1DC3E96C17AC}" type="presOf" srcId="{5769AC7D-E9E5-4BCE-8B09-3F5706E44C86}" destId="{AD0424A4-1407-4A00-877A-9276F8834779}" srcOrd="0" destOrd="0" presId="urn:microsoft.com/office/officeart/2008/layout/AlternatingHexagons"/>
    <dgm:cxn modelId="{3708F3B6-928A-45FF-93F7-30B61AC128E0}" type="presOf" srcId="{708DC190-6407-43C6-983E-2D77780BC5D2}" destId="{EBB11D81-D03B-403F-9615-9B003D6A10E4}" srcOrd="0" destOrd="0" presId="urn:microsoft.com/office/officeart/2008/layout/AlternatingHexagons"/>
    <dgm:cxn modelId="{037AA8C9-548F-4FB9-8153-6C8745C845C5}" srcId="{F3CCB6AD-64B9-48FC-8D42-98C2B630FD29}" destId="{5237EC1C-2CB2-4015-9B90-5EBE67CE14C0}" srcOrd="0" destOrd="0" parTransId="{B2870BAF-2F5F-482F-8682-54132FC63AA5}" sibTransId="{41A7EB10-E707-47E3-93C4-85D30A6E0FCD}"/>
    <dgm:cxn modelId="{5886C8EF-8D91-4501-8298-A972E5475714}" type="presOf" srcId="{F3CCB6AD-64B9-48FC-8D42-98C2B630FD29}" destId="{85D7DF1B-3DCD-4671-B1DA-605DEE1439C8}" srcOrd="0" destOrd="0" presId="urn:microsoft.com/office/officeart/2008/layout/AlternatingHexagons"/>
    <dgm:cxn modelId="{DC20F275-E31D-4EBE-A678-B964642BAEB2}" type="presParOf" srcId="{85D7DF1B-3DCD-4671-B1DA-605DEE1439C8}" destId="{FE23861D-FB75-4487-B532-28DD96C0007B}" srcOrd="0" destOrd="0" presId="urn:microsoft.com/office/officeart/2008/layout/AlternatingHexagons"/>
    <dgm:cxn modelId="{FE7D3E10-DB30-417C-A0EA-7B748F896374}" type="presParOf" srcId="{FE23861D-FB75-4487-B532-28DD96C0007B}" destId="{F8E071BD-7386-438A-8B35-2F45B59F04E9}" srcOrd="0" destOrd="0" presId="urn:microsoft.com/office/officeart/2008/layout/AlternatingHexagons"/>
    <dgm:cxn modelId="{1A56922C-5297-4504-9003-331D349D0A7A}" type="presParOf" srcId="{FE23861D-FB75-4487-B532-28DD96C0007B}" destId="{ECC9F2D4-7D90-447D-BEE6-42DB3051CFB9}" srcOrd="1" destOrd="0" presId="urn:microsoft.com/office/officeart/2008/layout/AlternatingHexagons"/>
    <dgm:cxn modelId="{4CACB0A2-045C-4330-A4A4-C793F26A2288}" type="presParOf" srcId="{FE23861D-FB75-4487-B532-28DD96C0007B}" destId="{EB8E9889-1994-44B2-8312-1B4484E0771D}" srcOrd="2" destOrd="0" presId="urn:microsoft.com/office/officeart/2008/layout/AlternatingHexagons"/>
    <dgm:cxn modelId="{DE165F77-2C43-4BB2-965B-F7459D12AFDE}" type="presParOf" srcId="{FE23861D-FB75-4487-B532-28DD96C0007B}" destId="{576A5A87-641A-4D88-B895-972938D98416}" srcOrd="3" destOrd="0" presId="urn:microsoft.com/office/officeart/2008/layout/AlternatingHexagons"/>
    <dgm:cxn modelId="{F077DDF2-4DBB-47C7-88CE-C2F09DB9412C}" type="presParOf" srcId="{FE23861D-FB75-4487-B532-28DD96C0007B}" destId="{35862A90-F07F-44ED-9EEC-98CB21E72E1F}" srcOrd="4" destOrd="0" presId="urn:microsoft.com/office/officeart/2008/layout/AlternatingHexagons"/>
    <dgm:cxn modelId="{F02429CB-836F-4190-893E-6C9207D35024}" type="presParOf" srcId="{85D7DF1B-3DCD-4671-B1DA-605DEE1439C8}" destId="{6FB42591-9FE7-49C6-B7BA-9140DFF2820E}" srcOrd="1" destOrd="0" presId="urn:microsoft.com/office/officeart/2008/layout/AlternatingHexagons"/>
    <dgm:cxn modelId="{01CC4F30-7CA8-484C-AE26-B6A89671F789}" type="presParOf" srcId="{85D7DF1B-3DCD-4671-B1DA-605DEE1439C8}" destId="{BE4F1403-1C4F-45D0-9DDE-380DBE5DF399}" srcOrd="2" destOrd="0" presId="urn:microsoft.com/office/officeart/2008/layout/AlternatingHexagons"/>
    <dgm:cxn modelId="{EFF37133-01FC-4F0B-896D-CDE484F0DCFA}" type="presParOf" srcId="{BE4F1403-1C4F-45D0-9DDE-380DBE5DF399}" destId="{1725FE1F-096F-43A4-9E44-35B257E37883}" srcOrd="0" destOrd="0" presId="urn:microsoft.com/office/officeart/2008/layout/AlternatingHexagons"/>
    <dgm:cxn modelId="{23AD98F3-1C69-4D7F-80B1-79F63EC4FFFF}" type="presParOf" srcId="{BE4F1403-1C4F-45D0-9DDE-380DBE5DF399}" destId="{2A8CD407-7BB5-4B2C-81CC-25143A9B9BDD}" srcOrd="1" destOrd="0" presId="urn:microsoft.com/office/officeart/2008/layout/AlternatingHexagons"/>
    <dgm:cxn modelId="{6678A29E-1154-4251-AEA6-9272A6011331}" type="presParOf" srcId="{BE4F1403-1C4F-45D0-9DDE-380DBE5DF399}" destId="{503EDA65-D718-47FD-BAB6-4B28047A1FFE}" srcOrd="2" destOrd="0" presId="urn:microsoft.com/office/officeart/2008/layout/AlternatingHexagons"/>
    <dgm:cxn modelId="{FE9EBF92-443B-47CF-A5F8-DF507600D7A3}" type="presParOf" srcId="{BE4F1403-1C4F-45D0-9DDE-380DBE5DF399}" destId="{C846BDC2-B7D2-425E-ABC1-2CE4E455C0C1}" srcOrd="3" destOrd="0" presId="urn:microsoft.com/office/officeart/2008/layout/AlternatingHexagons"/>
    <dgm:cxn modelId="{0220EC24-6CF8-4C2F-BE64-D91605647616}" type="presParOf" srcId="{BE4F1403-1C4F-45D0-9DDE-380DBE5DF399}" destId="{1B2DC29F-A934-4037-AEA0-8EA9109CB77F}" srcOrd="4" destOrd="0" presId="urn:microsoft.com/office/officeart/2008/layout/AlternatingHexagons"/>
    <dgm:cxn modelId="{013FB1B4-6B9A-45EB-A034-73DB09ED454C}" type="presParOf" srcId="{85D7DF1B-3DCD-4671-B1DA-605DEE1439C8}" destId="{9255E6B5-C0D9-4AF1-8F5A-A7A4EF034FB0}" srcOrd="3" destOrd="0" presId="urn:microsoft.com/office/officeart/2008/layout/AlternatingHexagons"/>
    <dgm:cxn modelId="{21732757-2A07-4658-9ED9-00D624615507}" type="presParOf" srcId="{85D7DF1B-3DCD-4671-B1DA-605DEE1439C8}" destId="{C2183BE2-FDEE-43C7-A545-F6867F41E6ED}" srcOrd="4" destOrd="0" presId="urn:microsoft.com/office/officeart/2008/layout/AlternatingHexagons"/>
    <dgm:cxn modelId="{A776096D-AE7D-434E-9012-9E23D168FECF}" type="presParOf" srcId="{C2183BE2-FDEE-43C7-A545-F6867F41E6ED}" destId="{EBB11D81-D03B-403F-9615-9B003D6A10E4}" srcOrd="0" destOrd="0" presId="urn:microsoft.com/office/officeart/2008/layout/AlternatingHexagons"/>
    <dgm:cxn modelId="{5796D5B5-8BF6-4D35-B22A-4CA0E6FD232C}" type="presParOf" srcId="{C2183BE2-FDEE-43C7-A545-F6867F41E6ED}" destId="{AE410903-2581-410A-9FFF-136C0DDDBB22}" srcOrd="1" destOrd="0" presId="urn:microsoft.com/office/officeart/2008/layout/AlternatingHexagons"/>
    <dgm:cxn modelId="{E119E725-F1E2-40B9-B5B3-680A834493E3}" type="presParOf" srcId="{C2183BE2-FDEE-43C7-A545-F6867F41E6ED}" destId="{922824D8-5FEC-4964-840A-3E081EF7FA69}" srcOrd="2" destOrd="0" presId="urn:microsoft.com/office/officeart/2008/layout/AlternatingHexagons"/>
    <dgm:cxn modelId="{63195AF2-E564-43A1-B469-8294B2B92B87}" type="presParOf" srcId="{C2183BE2-FDEE-43C7-A545-F6867F41E6ED}" destId="{08E1F4BF-B010-4406-89C2-708779E1D128}" srcOrd="3" destOrd="0" presId="urn:microsoft.com/office/officeart/2008/layout/AlternatingHexagons"/>
    <dgm:cxn modelId="{E2372FAC-DE90-4DF1-AC7C-2EC908447A13}" type="presParOf" srcId="{C2183BE2-FDEE-43C7-A545-F6867F41E6ED}" destId="{AD0424A4-1407-4A00-877A-9276F883477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71BD-7386-438A-8B35-2F45B59F04E9}">
      <dsp:nvSpPr>
        <dsp:cNvPr id="0" name=""/>
        <dsp:cNvSpPr/>
      </dsp:nvSpPr>
      <dsp:spPr>
        <a:xfrm rot="5400000">
          <a:off x="2697134" y="406915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Розвиток відносин державно-приватного партнерства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39162" y="561808"/>
        <a:ext cx="1021181" cy="1173772"/>
      </dsp:txXfrm>
    </dsp:sp>
    <dsp:sp modelId="{ECC9F2D4-7D90-447D-BEE6-42DB3051CFB9}">
      <dsp:nvSpPr>
        <dsp:cNvPr id="0" name=""/>
        <dsp:cNvSpPr/>
      </dsp:nvSpPr>
      <dsp:spPr>
        <a:xfrm>
          <a:off x="4238813" y="624998"/>
          <a:ext cx="1903046" cy="102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62A90-F07F-44ED-9EEC-98CB21E72E1F}">
      <dsp:nvSpPr>
        <dsp:cNvPr id="0" name=""/>
        <dsp:cNvSpPr/>
      </dsp:nvSpPr>
      <dsp:spPr>
        <a:xfrm rot="5400000">
          <a:off x="997154" y="394791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Підвищення надійності роботи системи теплопостачання міста</a:t>
          </a:r>
        </a:p>
      </dsp:txBody>
      <dsp:txXfrm rot="-5400000">
        <a:off x="1339182" y="549684"/>
        <a:ext cx="1021181" cy="1173772"/>
      </dsp:txXfrm>
    </dsp:sp>
    <dsp:sp modelId="{1725FE1F-096F-43A4-9E44-35B257E37883}">
      <dsp:nvSpPr>
        <dsp:cNvPr id="0" name=""/>
        <dsp:cNvSpPr/>
      </dsp:nvSpPr>
      <dsp:spPr>
        <a:xfrm rot="5400000">
          <a:off x="1795206" y="1842198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Підвищення якості житлово-комунальних послуг</a:t>
          </a:r>
        </a:p>
      </dsp:txBody>
      <dsp:txXfrm rot="-5400000">
        <a:off x="2137234" y="1997091"/>
        <a:ext cx="1021181" cy="1173772"/>
      </dsp:txXfrm>
    </dsp:sp>
    <dsp:sp modelId="{2A8CD407-7BB5-4B2C-81CC-25143A9B9BDD}">
      <dsp:nvSpPr>
        <dsp:cNvPr id="0" name=""/>
        <dsp:cNvSpPr/>
      </dsp:nvSpPr>
      <dsp:spPr>
        <a:xfrm>
          <a:off x="3000" y="2072405"/>
          <a:ext cx="1841658" cy="102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DC29F-A934-4037-AEA0-8EA9109CB77F}">
      <dsp:nvSpPr>
        <dsp:cNvPr id="0" name=""/>
        <dsp:cNvSpPr/>
      </dsp:nvSpPr>
      <dsp:spPr>
        <a:xfrm rot="5400000">
          <a:off x="71698" y="1819859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Створення нових робочих місць</a:t>
          </a:r>
        </a:p>
      </dsp:txBody>
      <dsp:txXfrm rot="-5400000">
        <a:off x="413726" y="1974752"/>
        <a:ext cx="1021181" cy="1173772"/>
      </dsp:txXfrm>
    </dsp:sp>
    <dsp:sp modelId="{EBB11D81-D03B-403F-9615-9B003D6A10E4}">
      <dsp:nvSpPr>
        <dsp:cNvPr id="0" name=""/>
        <dsp:cNvSpPr/>
      </dsp:nvSpPr>
      <dsp:spPr>
        <a:xfrm rot="5400000">
          <a:off x="2599397" y="3289604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Подовження термінів експлуатації об'єкта не менше ніж на 25 років</a:t>
          </a:r>
        </a:p>
      </dsp:txBody>
      <dsp:txXfrm rot="-5400000">
        <a:off x="2941425" y="3444497"/>
        <a:ext cx="1021181" cy="1173772"/>
      </dsp:txXfrm>
    </dsp:sp>
    <dsp:sp modelId="{AE410903-2581-410A-9FFF-136C0DDDBB22}">
      <dsp:nvSpPr>
        <dsp:cNvPr id="0" name=""/>
        <dsp:cNvSpPr/>
      </dsp:nvSpPr>
      <dsp:spPr>
        <a:xfrm>
          <a:off x="4238813" y="3519812"/>
          <a:ext cx="1903046" cy="102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24A4-1407-4A00-877A-9276F8834779}">
      <dsp:nvSpPr>
        <dsp:cNvPr id="0" name=""/>
        <dsp:cNvSpPr/>
      </dsp:nvSpPr>
      <dsp:spPr>
        <a:xfrm rot="5400000">
          <a:off x="997154" y="3278485"/>
          <a:ext cx="1705238" cy="150579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Зниження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втрат теплової</a:t>
          </a: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енергії </a:t>
          </a: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  47% до 20%, тобто до нормативного рівня 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1333165" y="3446350"/>
        <a:ext cx="1033216" cy="1170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C7CB6-962D-47C9-B9BD-8E21AC04E9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0D647-4FB3-4810-84CA-54D9B8E6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1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0D647-4FB3-4810-84CA-54D9B8E634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0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8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7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8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0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5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9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5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4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AE003-22D9-43C7-A08A-DB344E1967F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1.xml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2.xml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3.xml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57" y="114299"/>
            <a:ext cx="2270765" cy="685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3760"/>
            <a:ext cx="3870968" cy="3444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968" y="3413760"/>
            <a:ext cx="8321032" cy="3444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0655" y="1011639"/>
            <a:ext cx="9267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Презентація</a:t>
            </a:r>
          </a:p>
          <a:p>
            <a:pPr algn="ctr">
              <a:spcBef>
                <a:spcPct val="0"/>
              </a:spcBef>
            </a:pPr>
            <a:r>
              <a:rPr lang="uk-UA" alt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Інвестиційної програми розвитку об’єкта концесії СО ПАТ «</a:t>
            </a:r>
            <a:r>
              <a:rPr lang="uk-UA" altLang="ru-RU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alt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«Слов'янська ТЕС» на 2018-2025 р.</a:t>
            </a:r>
            <a:endParaRPr lang="ru-RU" altLang="ru-RU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0816" y="6341643"/>
            <a:ext cx="251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м. Миколаївка - 2020</a:t>
            </a:r>
          </a:p>
        </p:txBody>
      </p:sp>
    </p:spTree>
    <p:extLst>
      <p:ext uri="{BB962C8B-B14F-4D97-AF65-F5344CB8AC3E}">
        <p14:creationId xmlns:p14="http://schemas.microsoft.com/office/powerpoint/2010/main" val="17991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3876" y="6224543"/>
            <a:ext cx="56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10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90068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72735" y="821967"/>
            <a:ext cx="938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ОБГРУНТУВАННЯ ЗАХОДІВ ІНВЕСТИЦІЙНОЇ ПРОГРАМИ (3)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38ADDF-A551-4930-9FB1-D11FB9FE5E34}"/>
              </a:ext>
            </a:extLst>
          </p:cNvPr>
          <p:cNvSpPr/>
          <p:nvPr/>
        </p:nvSpPr>
        <p:spPr>
          <a:xfrm>
            <a:off x="782989" y="1431067"/>
            <a:ext cx="110960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Подальші обсяги робіт з реконструкції комплексу транспортування теплової енергії планується виконати в чотири черги будівництва: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черга будівництва –  роботи виконуються у 2020-2022 роках;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черга будівництва -  роботи виконуються у 2023 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черга будівництва - роботи виконуються у 2024 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черга будівництва - роботи виконуються у 2025 році.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 результатами розрахунків загальний обсяг інвестицій складає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78 349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тис. грн у поточних цінах, у тому числі: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5 907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тис. грн. – капітальний ремонт аварійних дільниць теплових мереж кварталів №8 та №9 з поліпшенням експлуатаційних показників (роботи виконані у 2018 р. відповідно до угоди сторін № 241 від 20.09.2018 р. між Миколаївською міською радою,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та КП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Сервіскомуненерго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72 442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тис. грн. – необхідні інвестиційні вкладення відповідно до техніко-економічного обґрунтування «Реконструкція цілісного майнового комплексу транспортування теплової енергії споживачам м. Миколаївка Слов’янського району Донецької області» на 2020-2025 рр.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75421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4660" y="5864328"/>
            <a:ext cx="898111" cy="10680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46222" y="5822812"/>
            <a:ext cx="54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uk-UA" sz="2400" dirty="0"/>
              <a:t>11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16041"/>
            <a:ext cx="12192000" cy="2588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9937" y="641129"/>
            <a:ext cx="1134909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ОБСЯГИ РЕКОНСТРУКЦІЇ З РОЗБИВКОЮ ПО РОКАХ (1)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7FF951-F60C-4AFC-AA61-A0C1EB76D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35716"/>
              </p:ext>
            </p:extLst>
          </p:nvPr>
        </p:nvGraphicFramePr>
        <p:xfrm>
          <a:off x="802328" y="1069884"/>
          <a:ext cx="10980000" cy="5310554"/>
        </p:xfrm>
        <a:graphic>
          <a:graphicData uri="http://schemas.openxmlformats.org/drawingml/2006/table">
            <a:tbl>
              <a:tblPr/>
              <a:tblGrid>
                <a:gridCol w="6228000">
                  <a:extLst>
                    <a:ext uri="{9D8B030D-6E8A-4147-A177-3AD203B41FA5}">
                      <a16:colId xmlns:a16="http://schemas.microsoft.com/office/drawing/2014/main" val="408656794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57524726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9686614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827154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908613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заходів</a:t>
                      </a:r>
                    </a:p>
                  </a:txBody>
                  <a:tcPr marL="7018" marR="7018" marT="7018" marB="421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Орієнтовні капітальні витрати, тис. грн</a:t>
                      </a:r>
                    </a:p>
                  </a:txBody>
                  <a:tcPr marL="7018" marR="7018" marT="7018" marB="421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Очікуваний ефект</a:t>
                      </a:r>
                    </a:p>
                  </a:txBody>
                  <a:tcPr marL="7018" marR="7018" marT="7018" marB="421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Простий термін окупності, років</a:t>
                      </a:r>
                    </a:p>
                  </a:txBody>
                  <a:tcPr marL="7018" marR="7018" marT="7018" marB="421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489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</a:t>
                      </a:r>
                      <a:r>
                        <a:rPr lang="uk-UA" sz="1400" b="1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  <a:endParaRPr lang="uk-UA" sz="1400" b="1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421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тис. Грн</a:t>
                      </a:r>
                    </a:p>
                  </a:txBody>
                  <a:tcPr marL="7018" marR="7018" marT="7018" marB="421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92609"/>
                  </a:ext>
                </a:extLst>
              </a:tr>
              <a:tr h="72180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Капітальний ремонт аварійних дільниць теплових мереж кварталів  №  8 та № 9 з поліпшенням експлуатаційних показників (роботи виконані у 2018 р. відповідно до угоди сторін № 241 від 20.09.2018 р. між Миколаївською міською радою, ПАТ «</a:t>
                      </a:r>
                      <a:r>
                        <a:rPr lang="uk-UA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Донбасенерго</a:t>
                      </a:r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та КП «</a:t>
                      </a:r>
                      <a:r>
                        <a:rPr lang="uk-UA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Сервіскомуненерго</a:t>
                      </a:r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»), 3334м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5907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2160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85354"/>
                  </a:ext>
                </a:extLst>
              </a:tr>
              <a:tr h="187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черга реконструкції (2020-2022рр), в т.ч: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41312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11900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48905"/>
                  </a:ext>
                </a:extLst>
              </a:tr>
              <a:tr h="187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пусковой комплекс (2020р), в т.ч: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22777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5988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4383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2470"/>
                  </a:ext>
                </a:extLst>
              </a:tr>
              <a:tr h="479282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предізольованих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трубопроводів (2530 м)       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10705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544685"/>
                  </a:ext>
                </a:extLst>
              </a:tr>
              <a:tr h="18778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Відновлення ізоляції на 1930 м тепломережі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5034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3685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864293"/>
                  </a:ext>
                </a:extLst>
              </a:tr>
              <a:tr h="271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 балансувальних клапанів на квартальні відгалуження (4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35332"/>
                  </a:ext>
                </a:extLst>
              </a:tr>
              <a:tr h="271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Прокладання циркуляційних трубопроводів  гарячого водопостачання (403 м)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1805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892261"/>
                  </a:ext>
                </a:extLst>
              </a:tr>
              <a:tr h="334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 вузлів обліку теплової енергії у споживачів (226 од. лічильників)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4843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10859"/>
                  </a:ext>
                </a:extLst>
              </a:tr>
              <a:tr h="334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 у споживачів приладів обліку споживання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гараячої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води ( 307 од. лічильників)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3213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83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53670" y="6228725"/>
            <a:ext cx="493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12</a:t>
            </a:r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58051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28798" y="624427"/>
            <a:ext cx="8896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ОБСЯГИ РЕКОНСТРУКЦІЇ З РОЗБИВКОЮ ПО РОКАХ (2)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01FAA8-C6C8-4AF2-AA72-C0284D480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27077"/>
              </p:ext>
            </p:extLst>
          </p:nvPr>
        </p:nvGraphicFramePr>
        <p:xfrm>
          <a:off x="802328" y="1048191"/>
          <a:ext cx="10980000" cy="5501096"/>
        </p:xfrm>
        <a:graphic>
          <a:graphicData uri="http://schemas.openxmlformats.org/drawingml/2006/table">
            <a:tbl>
              <a:tblPr/>
              <a:tblGrid>
                <a:gridCol w="6228000">
                  <a:extLst>
                    <a:ext uri="{9D8B030D-6E8A-4147-A177-3AD203B41FA5}">
                      <a16:colId xmlns:a16="http://schemas.microsoft.com/office/drawing/2014/main" val="242704151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78148522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0723697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7860812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426800995"/>
                    </a:ext>
                  </a:extLst>
                </a:gridCol>
              </a:tblGrid>
              <a:tr h="28427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заходів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Орієнтовні капітальні витрати, тис. грн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Очікуваний ефект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Простий термін окупності, років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17557"/>
                  </a:ext>
                </a:extLst>
              </a:tr>
              <a:tr h="422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</a:t>
                      </a:r>
                      <a:r>
                        <a:rPr lang="uk-UA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тис. Грн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529097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пусковой комплекс (2021р), у.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14237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5912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4328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99910"/>
                  </a:ext>
                </a:extLst>
              </a:tr>
              <a:tr h="44022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предізольованих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трубопроводів (1450 м)       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1769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1295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324694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Відновлення ізоляції на 4588 м тепломережі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2796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4143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3032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495177"/>
                  </a:ext>
                </a:extLst>
              </a:tr>
              <a:tr h="410246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Встановлення балансувальних клапанів на квартальних відгалуженнях (12 шт)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312311"/>
                  </a:ext>
                </a:extLst>
              </a:tr>
              <a:tr h="67345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Прокладання циркуляційних трубопроводів  гарячого водопостачання (1116 м), прокладання подавальних трубопроводів гарячого водопостачання (242 м)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6008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130029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пусковой комплекс (2022р), в т.ч: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4234"/>
                  </a:ext>
                </a:extLst>
              </a:tr>
              <a:tr h="463897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Розробка і впровадження програмного забезпечення з використанням SKADA-системи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308949"/>
                  </a:ext>
                </a:extLst>
              </a:tr>
              <a:tr h="22508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черга реконструкції (2023р), в т.ч: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13063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4205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3078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90982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предізольованих трубопроводів (4634 м)                                                                      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10492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2089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1529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739519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Відновлення ізоляції на 1366 м тепломережі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834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805577"/>
                  </a:ext>
                </a:extLst>
              </a:tr>
              <a:tr h="53666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Підключення системи опалення споживачів 15 і 16-го кварталів через вузол змішування з метою переходу на графік 95/70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500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0" y="5974046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56512" y="6281926"/>
            <a:ext cx="58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13</a:t>
            </a:r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44319"/>
            <a:ext cx="12192000" cy="561808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FE5CEEC-BD17-4074-A9BB-DAF548148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12458"/>
              </p:ext>
            </p:extLst>
          </p:nvPr>
        </p:nvGraphicFramePr>
        <p:xfrm>
          <a:off x="802328" y="1141076"/>
          <a:ext cx="10980000" cy="4750674"/>
        </p:xfrm>
        <a:graphic>
          <a:graphicData uri="http://schemas.openxmlformats.org/drawingml/2006/table">
            <a:tbl>
              <a:tblPr/>
              <a:tblGrid>
                <a:gridCol w="6228000">
                  <a:extLst>
                    <a:ext uri="{9D8B030D-6E8A-4147-A177-3AD203B41FA5}">
                      <a16:colId xmlns:a16="http://schemas.microsoft.com/office/drawing/2014/main" val="53500308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93608329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27437534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7266162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71887359"/>
                    </a:ext>
                  </a:extLst>
                </a:gridCol>
              </a:tblGrid>
              <a:tr h="30687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заходів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Орієнтовні капітальні витрати, тис. грн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Очікуваний ефект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Простий термін окупності, років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80686"/>
                  </a:ext>
                </a:extLst>
              </a:tr>
              <a:tr h="81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Гкал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тис. Грн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382848"/>
                  </a:ext>
                </a:extLst>
              </a:tr>
              <a:tr h="27540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черга реконструкції (2024р), в т.ч: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10228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18951"/>
                  </a:ext>
                </a:extLst>
              </a:tr>
              <a:tr h="79472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предізольованих трубопроводів (3728 м) 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2826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74700"/>
                  </a:ext>
                </a:extLst>
              </a:tr>
              <a:tr h="64522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Відновлення теплопостачання споживачів аварійного селища через вузол змішування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1283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989869"/>
                  </a:ext>
                </a:extLst>
              </a:tr>
              <a:tr h="27540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черга реконструкції (2025), в т.ч: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03985"/>
                  </a:ext>
                </a:extLst>
              </a:tr>
              <a:tr h="56653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предізольованих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трубопроводів (1504 м)</a:t>
                      </a:r>
                    </a:p>
                  </a:txBody>
                  <a:tcPr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5912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168222"/>
                  </a:ext>
                </a:extLst>
              </a:tr>
              <a:tr h="716042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Підключення системи опалення споживачів 2-го мікрорайону через вузол змішування з метою переходу на графік 95/70, прокладання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циркуляціонних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трубопроводів ГВП</a:t>
                      </a:r>
                    </a:p>
                  </a:txBody>
                  <a:tcPr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330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ВСЬОГО ПО ЧЕРГАМ БУДІВНИЦТВА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78349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25092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18367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487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F63811D-F13B-4274-A061-DB902F94BEEF}"/>
              </a:ext>
            </a:extLst>
          </p:cNvPr>
          <p:cNvSpPr txBox="1"/>
          <p:nvPr/>
        </p:nvSpPr>
        <p:spPr>
          <a:xfrm>
            <a:off x="1828798" y="696009"/>
            <a:ext cx="8896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ОБСЯГИ РЕКОНСТРУКЦІЇ З РОЗБИВКОЮ ПО РОКАХ (3)</a:t>
            </a:r>
          </a:p>
        </p:txBody>
      </p:sp>
    </p:spTree>
    <p:extLst>
      <p:ext uri="{BB962C8B-B14F-4D97-AF65-F5344CB8AC3E}">
        <p14:creationId xmlns:p14="http://schemas.microsoft.com/office/powerpoint/2010/main" val="251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3044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48278" y="6233508"/>
            <a:ext cx="60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14</a:t>
            </a:r>
          </a:p>
          <a:p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60704" y="625120"/>
            <a:ext cx="10818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РОЗРАХУНОК ЕКОНОМІЧНИХ ПОКАЗНИКІВ (З ВИКОНАННЯМ РЕКОНСТРУКЦІЇ)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55EA9BAA-2678-4962-BF07-BBA87891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45186"/>
              </p:ext>
            </p:extLst>
          </p:nvPr>
        </p:nvGraphicFramePr>
        <p:xfrm>
          <a:off x="816746" y="952357"/>
          <a:ext cx="11029722" cy="5369413"/>
        </p:xfrm>
        <a:graphic>
          <a:graphicData uri="http://schemas.openxmlformats.org/drawingml/2006/table">
            <a:tbl>
              <a:tblPr/>
              <a:tblGrid>
                <a:gridCol w="2233521">
                  <a:extLst>
                    <a:ext uri="{9D8B030D-6E8A-4147-A177-3AD203B41FA5}">
                      <a16:colId xmlns:a16="http://schemas.microsoft.com/office/drawing/2014/main" val="42658195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870398869"/>
                    </a:ext>
                  </a:extLst>
                </a:gridCol>
                <a:gridCol w="863001">
                  <a:extLst>
                    <a:ext uri="{9D8B030D-6E8A-4147-A177-3AD203B41FA5}">
                      <a16:colId xmlns:a16="http://schemas.microsoft.com/office/drawing/2014/main" val="129032432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162730782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554725964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734729427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047367726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188426401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3632433899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494896751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174358434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187548086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3356346358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737377276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478830297"/>
                    </a:ext>
                  </a:extLst>
                </a:gridCol>
              </a:tblGrid>
              <a:tr h="1549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Ставка дисконтування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Коефіцієнт інфляції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485691"/>
                  </a:ext>
                </a:extLst>
              </a:tr>
              <a:tr h="38189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Показники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 </a:t>
                      </a:r>
                      <a:r>
                        <a:rPr lang="ru-RU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 </a:t>
                      </a:r>
                      <a:r>
                        <a:rPr lang="ru-RU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рік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(2018)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665858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Відпуск з колекторів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74 198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62 404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69 889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63 933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59 550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57 751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53 588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50 073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4012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Корисний відпуск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39 588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36 112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36715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Втрати в мережі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34 610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26 292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29 889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23 933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20 550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18 751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11 073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929836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Очікуваний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6484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виробництво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137495"/>
                  </a:ext>
                </a:extLst>
              </a:tr>
              <a:tr h="362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транспортування (без інвестскладової)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31329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у.т.ч умовно-постійні витрати</a:t>
                      </a:r>
                    </a:p>
                  </a:txBody>
                  <a:tcPr marL="63523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606592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у.т.ч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амортизація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3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055437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Інвестскладова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тис.грн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3 262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253883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інвестскладова</a:t>
                      </a:r>
                    </a:p>
                  </a:txBody>
                  <a:tcPr marL="63523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52717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постачання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аб.пл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27309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т/е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грн./Гкал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419297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 ч.  інвестиційна складова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9040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відсоток у тарифі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21307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Товарна продукція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тис.грн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33 538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29 878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45 819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47 745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49 306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52 264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54 844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57 721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61 316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65 645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70 029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73 955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73 624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996726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-11 577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-8 087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-4 228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-3 040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-3 198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-4 438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-2 707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20358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Рентабельність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-25,66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-21,30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-6,30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-6,09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-4,70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659200"/>
                  </a:ext>
                </a:extLst>
              </a:tr>
              <a:tr h="231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Капітальні вкладення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22 777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14 237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4 297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13 063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10 228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7 840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36014"/>
                  </a:ext>
                </a:extLst>
              </a:tr>
              <a:tr h="1994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Ефект від модернізації (скорочення втрат т/енергії)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680220"/>
                  </a:ext>
                </a:extLst>
              </a:tr>
              <a:tr h="199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3 631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131281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 модернізацією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-17 484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-8 087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-27 005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-15 426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-5 975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-12 457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-8 220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-4 101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385293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індекс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прибутковості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-1,96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8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37331" y="6154463"/>
            <a:ext cx="58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15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57906" y="668157"/>
            <a:ext cx="1179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РОЗРАХУНОК ЕКОНОМІЧНИХ ПОКАЗНИКІВ (БЕЗ ВИКОНАННЯ РЕКОНСТРУКЦІЇ)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65CE4F-2FAE-48BB-A3EA-7ABAD40FC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63511"/>
              </p:ext>
            </p:extLst>
          </p:nvPr>
        </p:nvGraphicFramePr>
        <p:xfrm>
          <a:off x="841428" y="1094713"/>
          <a:ext cx="11037600" cy="4897914"/>
        </p:xfrm>
        <a:graphic>
          <a:graphicData uri="http://schemas.openxmlformats.org/drawingml/2006/table">
            <a:tbl>
              <a:tblPr/>
              <a:tblGrid>
                <a:gridCol w="2232000">
                  <a:extLst>
                    <a:ext uri="{9D8B030D-6E8A-4147-A177-3AD203B41FA5}">
                      <a16:colId xmlns:a16="http://schemas.microsoft.com/office/drawing/2014/main" val="19517975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0598340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02113690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1785307033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607827032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3644310461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1986657479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680233158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3074026145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433339231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973238867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887914958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098791609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621812564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230877535"/>
                    </a:ext>
                  </a:extLst>
                </a:gridCol>
              </a:tblGrid>
              <a:tr h="53885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Показники </a:t>
                      </a:r>
                    </a:p>
                  </a:txBody>
                  <a:tcPr marL="5778" marR="5778" marT="5778" marB="3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рік (2018)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5778" marR="5778" marT="5778" marB="3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12252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Відпуск з колекторів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74 198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62 404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75 472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81 633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249794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Корисний відпуск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39 588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36 112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732887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Втрати в мережі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34 610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26 292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35 472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41 633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855468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Очікуваний % втрат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776815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виробництво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1384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903327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транспортування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95717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</a:t>
                      </a:r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постачання + абонплата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011771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т/е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847,19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827,38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886711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Товарна продукція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33 538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29 878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39 611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43 063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46 508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50 228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54 618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58 987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63 706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69 288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74 832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80 818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87 921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135876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-11 577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-8 087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-13 062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-14 911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-16 103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-17 392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-19 835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-21 422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-23 136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-26 365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-28 475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-30 753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-35 020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516448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Рентабільність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-28,5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990659"/>
                  </a:ext>
                </a:extLst>
              </a:tr>
              <a:tr h="3064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Ефект від модернізації (скорочення втрат)</a:t>
                      </a:r>
                    </a:p>
                  </a:txBody>
                  <a:tcPr marL="5778" marR="5778" marT="5778" marB="3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100245"/>
                  </a:ext>
                </a:extLst>
              </a:tr>
              <a:tr h="306410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12441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</a:t>
                      </a:r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модернізації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-11 577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-8 087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-13 062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-13 313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-12 838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-12 379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-12 606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-12 156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-11 721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-11 926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-11 500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-11 090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-11 276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5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9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9700" y="6235876"/>
            <a:ext cx="53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6360" y="2200010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" name="Rectangle 172"/>
          <p:cNvSpPr>
            <a:spLocks noChangeArrowheads="1"/>
          </p:cNvSpPr>
          <p:nvPr/>
        </p:nvSpPr>
        <p:spPr bwMode="auto">
          <a:xfrm>
            <a:off x="746612" y="796392"/>
            <a:ext cx="6187736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ОЧІКУВАНІ РЕЗУЛЬТАТИ ВИКОНАННЯ ІНВЕСТИЦІЙНОЇ ПРОГРАМИ</a:t>
            </a:r>
            <a:endParaRPr kumimoji="0" lang="uk-UA" altLang="ru-RU" sz="2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98937" y="1462042"/>
            <a:ext cx="4958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ru-RU" dirty="0"/>
            </a:br>
            <a:endParaRPr lang="uk-UA" sz="20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1373843" y="3182772"/>
            <a:ext cx="99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3" name="Diagram 4">
            <a:extLst>
              <a:ext uri="{FF2B5EF4-FFF2-40B4-BE49-F238E27FC236}">
                <a16:creationId xmlns:a16="http://schemas.microsoft.com/office/drawing/2014/main" id="{25FFE721-9418-4092-9676-9923FDEF5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166743"/>
              </p:ext>
            </p:extLst>
          </p:nvPr>
        </p:nvGraphicFramePr>
        <p:xfrm>
          <a:off x="797476" y="1553592"/>
          <a:ext cx="6144861" cy="516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04F7F15A-2C7B-42A3-8F31-E221163471F8}"/>
              </a:ext>
            </a:extLst>
          </p:cNvPr>
          <p:cNvSpPr/>
          <p:nvPr/>
        </p:nvSpPr>
        <p:spPr>
          <a:xfrm rot="5400000">
            <a:off x="4260357" y="3395886"/>
            <a:ext cx="1789870" cy="15596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hueOff val="0"/>
              <a:satOff val="0"/>
              <a:lumOff val="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E4AA43-627D-4B8D-8653-6D9A33CF94FC}"/>
              </a:ext>
            </a:extLst>
          </p:cNvPr>
          <p:cNvSpPr/>
          <p:nvPr/>
        </p:nvSpPr>
        <p:spPr>
          <a:xfrm>
            <a:off x="4352443" y="3716697"/>
            <a:ext cx="157470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Досягнення беззбитковості бізнесу з теплопостачання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3173D1B-68DF-4784-ADCA-216CBBEF7CA3}"/>
              </a:ext>
            </a:extLst>
          </p:cNvPr>
          <p:cNvCxnSpPr>
            <a:cxnSpLocks/>
          </p:cNvCxnSpPr>
          <p:nvPr/>
        </p:nvCxnSpPr>
        <p:spPr>
          <a:xfrm>
            <a:off x="6942337" y="1462042"/>
            <a:ext cx="0" cy="51578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172">
            <a:extLst>
              <a:ext uri="{FF2B5EF4-FFF2-40B4-BE49-F238E27FC236}">
                <a16:creationId xmlns:a16="http://schemas.microsoft.com/office/drawing/2014/main" id="{911F0262-DD05-4920-B785-5E344CBD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999" y="856489"/>
            <a:ext cx="412705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400" b="1" dirty="0">
                <a:solidFill>
                  <a:schemeClr val="accent2"/>
                </a:solidFill>
                <a:latin typeface="inherit"/>
              </a:rPr>
              <a:t>В</a:t>
            </a: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ИГОДООТРИМУВАЧІ</a:t>
            </a:r>
            <a:endParaRPr kumimoji="0" lang="uk-UA" altLang="ru-RU" sz="2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C3DFD46-507B-4912-984D-9CB3E529A1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1364" y="1481890"/>
            <a:ext cx="247357" cy="25972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ED192EC-EF45-466B-8AE9-16DB333FBB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1364" y="2476626"/>
            <a:ext cx="247357" cy="25972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79E5401-EBD3-4D9C-B74C-F28EBE7B84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1363" y="3568703"/>
            <a:ext cx="247357" cy="2597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F033A57-6B2E-40A4-8051-EE68F8388E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1362" y="4650046"/>
            <a:ext cx="247357" cy="259725"/>
          </a:xfrm>
          <a:prstGeom prst="rect">
            <a:avLst/>
          </a:prstGeom>
        </p:spPr>
      </p:pic>
      <p:sp>
        <p:nvSpPr>
          <p:cNvPr id="44" name="Rectangle 172">
            <a:extLst>
              <a:ext uri="{FF2B5EF4-FFF2-40B4-BE49-F238E27FC236}">
                <a16:creationId xmlns:a16="http://schemas.microsoft.com/office/drawing/2014/main" id="{1FD6726C-FB69-46FD-A639-428E216C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848" y="1372667"/>
            <a:ext cx="3929490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Споживачі теплової енергії та ГВП м. Миколаївка</a:t>
            </a:r>
          </a:p>
        </p:txBody>
      </p:sp>
      <p:sp>
        <p:nvSpPr>
          <p:cNvPr id="45" name="Rectangle 172">
            <a:extLst>
              <a:ext uri="{FF2B5EF4-FFF2-40B4-BE49-F238E27FC236}">
                <a16:creationId xmlns:a16="http://schemas.microsoft.com/office/drawing/2014/main" id="{08CF8510-5E89-416F-851A-9CDF5B5E1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859" y="3433480"/>
            <a:ext cx="4195149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Комунальне підприємство «</a:t>
            </a:r>
            <a:r>
              <a:rPr kumimoji="0" lang="uk-UA" altLang="ru-RU" sz="1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Сервіскомуненерго</a:t>
            </a: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46" name="Rectangle 172">
            <a:extLst>
              <a:ext uri="{FF2B5EF4-FFF2-40B4-BE49-F238E27FC236}">
                <a16:creationId xmlns:a16="http://schemas.microsoft.com/office/drawing/2014/main" id="{BC18C34E-DB7C-4865-A818-7B9FC2D3F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838" y="2483377"/>
            <a:ext cx="392949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uk-UA" altLang="ru-RU" sz="1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МиколаЇвська</a:t>
            </a: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ОТГ</a:t>
            </a:r>
          </a:p>
        </p:txBody>
      </p:sp>
      <p:sp>
        <p:nvSpPr>
          <p:cNvPr id="47" name="Rectangle 172">
            <a:extLst>
              <a:ext uri="{FF2B5EF4-FFF2-40B4-BE49-F238E27FC236}">
                <a16:creationId xmlns:a16="http://schemas.microsoft.com/office/drawing/2014/main" id="{FB1080FE-D710-43AA-ABDB-AAAFD6D5D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848" y="4533414"/>
            <a:ext cx="3929490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Приватний партнер – ПАТ «</a:t>
            </a:r>
            <a:r>
              <a:rPr kumimoji="0" lang="uk-UA" altLang="ru-RU" sz="1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Донбасенерго</a:t>
            </a: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112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28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78946" y="6259879"/>
            <a:ext cx="50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6360" y="2200010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4831080" y="1425272"/>
            <a:ext cx="114310" cy="141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39" y="1425271"/>
            <a:ext cx="146351" cy="14635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412419" y="1603453"/>
            <a:ext cx="2194551" cy="893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60925" y="1230535"/>
            <a:ext cx="3924246" cy="4588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Зниження рівня втрат теплової енергії очікується з 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 до 20%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тобто до нормативного рівня, та відповідне скорочення необхідного обсягу виробництва теплової енергії з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74 198 </a:t>
            </a:r>
            <a:r>
              <a:rPr lang="uk-U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48 518 </a:t>
            </a:r>
            <a:r>
              <a:rPr lang="uk-U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рік.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Річна економія теплової енергії, за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Річна економія теплової енергії складає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25 092 </a:t>
            </a:r>
            <a:r>
              <a:rPr lang="uk-U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тому числі: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2 160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економічний ефект досягнутий завдяки виконаного у 2018 р. капітального        ремонту аварійних дільниць теплових мереж кварталів №  8 та № 9;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22932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планований економічний ефект від реалізації заходів у 2020-2025 роках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32"/>
            <a:ext cx="7680960" cy="697993"/>
          </a:xfrm>
          <a:prstGeom prst="rect">
            <a:avLst/>
          </a:prstGeom>
        </p:spPr>
      </p:pic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158726"/>
              </p:ext>
            </p:extLst>
          </p:nvPr>
        </p:nvGraphicFramePr>
        <p:xfrm>
          <a:off x="843378" y="1632384"/>
          <a:ext cx="7217545" cy="399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D1490AE-E682-43ED-8E7B-5CF6065F09F8}"/>
              </a:ext>
            </a:extLst>
          </p:cNvPr>
          <p:cNvCxnSpPr>
            <a:cxnSpLocks/>
          </p:cNvCxnSpPr>
          <p:nvPr/>
        </p:nvCxnSpPr>
        <p:spPr>
          <a:xfrm>
            <a:off x="7963269" y="1230535"/>
            <a:ext cx="0" cy="51578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153D30-4F15-44CF-9702-8DFEEF72B438}"/>
              </a:ext>
            </a:extLst>
          </p:cNvPr>
          <p:cNvSpPr/>
          <p:nvPr/>
        </p:nvSpPr>
        <p:spPr>
          <a:xfrm>
            <a:off x="1883776" y="669145"/>
            <a:ext cx="8841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ПРОГНОЗ БАЛАНСУ Т/ЕНЕРГІЇ (З ВИКОНАННЯМ РЕКОНСТРУКЦІЇ)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1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28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48468" y="6238115"/>
            <a:ext cx="53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6360" y="2200010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4831080" y="1425272"/>
            <a:ext cx="114310" cy="141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39" y="1425271"/>
            <a:ext cx="146351" cy="146351"/>
          </a:xfrm>
          <a:prstGeom prst="rect">
            <a:avLst/>
          </a:prstGeom>
        </p:spPr>
      </p:pic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699968"/>
              </p:ext>
            </p:extLst>
          </p:nvPr>
        </p:nvGraphicFramePr>
        <p:xfrm>
          <a:off x="529045" y="1326546"/>
          <a:ext cx="7576268" cy="415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0CC13E5-D696-4376-9D2B-414861630792}"/>
              </a:ext>
            </a:extLst>
          </p:cNvPr>
          <p:cNvSpPr/>
          <p:nvPr/>
        </p:nvSpPr>
        <p:spPr>
          <a:xfrm>
            <a:off x="8196943" y="2192526"/>
            <a:ext cx="3682085" cy="253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виконання модернізації тепломережі очікується поступове збільшення втрат теплової енергії при її транспортуванні внаслідок поступового погіршення технічного стану основних фондів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02D709E-7199-4E49-B708-ACDE370D9E43}"/>
              </a:ext>
            </a:extLst>
          </p:cNvPr>
          <p:cNvCxnSpPr>
            <a:cxnSpLocks/>
          </p:cNvCxnSpPr>
          <p:nvPr/>
        </p:nvCxnSpPr>
        <p:spPr>
          <a:xfrm>
            <a:off x="8105313" y="1154097"/>
            <a:ext cx="0" cy="52342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188C37D-1C9B-4A1E-8CF0-D012BDC53680}"/>
              </a:ext>
            </a:extLst>
          </p:cNvPr>
          <p:cNvSpPr/>
          <p:nvPr/>
        </p:nvSpPr>
        <p:spPr>
          <a:xfrm>
            <a:off x="2095129" y="626717"/>
            <a:ext cx="863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ПРОГНОЗ БАЛАНСУ Т/ЕНЕРГІЇ (БЕЗ ВИКОНАННЯ РЕКОНСТРУКЦІЇ)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28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48468" y="6222907"/>
            <a:ext cx="53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19</a:t>
            </a:r>
          </a:p>
        </p:txBody>
      </p:sp>
      <p:sp>
        <p:nvSpPr>
          <p:cNvPr id="194" name="Прямоугольник 193"/>
          <p:cNvSpPr/>
          <p:nvPr/>
        </p:nvSpPr>
        <p:spPr>
          <a:xfrm>
            <a:off x="4831080" y="1425272"/>
            <a:ext cx="114310" cy="141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39" y="1425271"/>
            <a:ext cx="146351" cy="146351"/>
          </a:xfrm>
          <a:prstGeom prst="rect">
            <a:avLst/>
          </a:prstGeom>
        </p:spPr>
      </p:pic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586315"/>
              </p:ext>
            </p:extLst>
          </p:nvPr>
        </p:nvGraphicFramePr>
        <p:xfrm>
          <a:off x="830113" y="1300117"/>
          <a:ext cx="7292954" cy="272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CE2B6E1-3917-4C6A-99ED-AC69FF5D5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589263"/>
              </p:ext>
            </p:extLst>
          </p:nvPr>
        </p:nvGraphicFramePr>
        <p:xfrm>
          <a:off x="1269506" y="4005639"/>
          <a:ext cx="6658257" cy="2202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194">
                  <a:extLst>
                    <a:ext uri="{9D8B030D-6E8A-4147-A177-3AD203B41FA5}">
                      <a16:colId xmlns:a16="http://schemas.microsoft.com/office/drawing/2014/main" val="3152449497"/>
                    </a:ext>
                  </a:extLst>
                </a:gridCol>
                <a:gridCol w="655583">
                  <a:extLst>
                    <a:ext uri="{9D8B030D-6E8A-4147-A177-3AD203B41FA5}">
                      <a16:colId xmlns:a16="http://schemas.microsoft.com/office/drawing/2014/main" val="3265128258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3623417195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599054421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2665794685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2801714614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2397140054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1343745644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1735033540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1096628464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1644274625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4170980920"/>
                    </a:ext>
                  </a:extLst>
                </a:gridCol>
              </a:tblGrid>
              <a:tr h="259822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ДЖЕРЕЛ в  фінансуванні  ІНВЕСТИЦІЙНОЇ ПРОГРАМИ, млн.грн</a:t>
                      </a:r>
                      <a:endParaRPr lang="ru-RU" sz="105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87258"/>
                  </a:ext>
                </a:extLst>
              </a:tr>
              <a:tr h="385254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endParaRPr lang="ru-RU" sz="105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2026-2027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2027-2028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2028-2029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2029-2030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189424055"/>
                  </a:ext>
                </a:extLst>
              </a:tr>
              <a:tr h="358375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амортизація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uk-UA" sz="105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тарифі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679273775"/>
                  </a:ext>
                </a:extLst>
              </a:tr>
              <a:tr h="358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прибуток в тарифі ТЕ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164684122"/>
                  </a:ext>
                </a:extLst>
              </a:tr>
              <a:tr h="456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внесок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приладів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391398052"/>
                  </a:ext>
                </a:extLst>
              </a:tr>
              <a:tr h="277741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ВСЬОГО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749311743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6CB044B-E1DF-4CD1-A91E-2143392E84EA}"/>
              </a:ext>
            </a:extLst>
          </p:cNvPr>
          <p:cNvCxnSpPr>
            <a:cxnSpLocks/>
          </p:cNvCxnSpPr>
          <p:nvPr/>
        </p:nvCxnSpPr>
        <p:spPr>
          <a:xfrm>
            <a:off x="8123067" y="1088382"/>
            <a:ext cx="0" cy="529996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FCE16B9-6415-4989-997A-52E61044E86B}"/>
              </a:ext>
            </a:extLst>
          </p:cNvPr>
          <p:cNvSpPr/>
          <p:nvPr/>
        </p:nvSpPr>
        <p:spPr>
          <a:xfrm>
            <a:off x="8214359" y="1476205"/>
            <a:ext cx="3664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Для відшкодування витрат по реалізації всіх заходів інвестиційної програми, за винятком заходів по встановленню приладів комерційного обліку, буде використовуватися джерело у вигляді інвестиційної складової тарифу на транспортування теплової енергії, який включає нараховану відповідно до ПКУ амортизацію за переданими в складі об'єкта концесії основних засобів (в тому числі і амортизацію поліпшень) і цільовий прибуток до тарифу.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48C32BB-0C1F-4BAE-807C-B28DEBFB9BC0}"/>
              </a:ext>
            </a:extLst>
          </p:cNvPr>
          <p:cNvSpPr/>
          <p:nvPr/>
        </p:nvSpPr>
        <p:spPr>
          <a:xfrm>
            <a:off x="2095130" y="626717"/>
            <a:ext cx="7590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ДЖЕРЕЛА ФІНАНСУВАННЯ ІНВЕСТИЦІЙНОЇ ПРОГРАМИ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4053" y="1112454"/>
            <a:ext cx="10708275" cy="514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Система теплозабезпечення м. Миколаївка знаходиться у комунальної власності з 2006 р.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Протягом цього періоду стан мережевого господарства постійно погіршувався, оскільки на теплових комунікаціях міста протягом 2009-2019 років проводились виключно аварійно-відновлювальні роботи, що обумовлено критичним фінансовим станом комунального підприємства-балансоутримувача теплових мереж (КП «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Сервіскомуненерго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Як результат, на сьогодні існує проблема низької ефективності теплопостачання міста в цілому, яка виражається в накопиченні технічних, організаційних, правових проблем та має наслідком зниження якості житлово-комунальних послуг, погіршення економічних показників діяльності, виникнення соціальних ризиків.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Усвідомлюючи необхідність вирішення накопичених проблем та враховуючи недостатність коштів в місцевих бюджетах і у комунальних підприємств та наявність законодавства щодо організаційно-правових засад використання комунального майна, яке спрямоване на розширення можливих джерел фінансування заходів енергоефективності, в тому числі – передача комунального майна в концесію, тощо, Миколаївською міською радою у 2017 р. прийнято рішення про погодження пропозиції виконавчого комітету щодо передачі в оренду чи концесію об’єктів теплопостачання міста.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01362"/>
            <a:ext cx="12192000" cy="2527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65697" y="643425"/>
            <a:ext cx="998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ІНФОМАЦІЯ. ПЕРЕДУМОВИ РЕАЛІЗАЦІЇ ПРОЕКТУ (1)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813A22-38D5-4FAA-8D5D-E3C1D7A94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696" y="1188861"/>
            <a:ext cx="247357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28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53670" y="6231038"/>
            <a:ext cx="49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20</a:t>
            </a:r>
          </a:p>
        </p:txBody>
      </p:sp>
      <p:sp>
        <p:nvSpPr>
          <p:cNvPr id="194" name="Прямоугольник 193"/>
          <p:cNvSpPr/>
          <p:nvPr/>
        </p:nvSpPr>
        <p:spPr>
          <a:xfrm>
            <a:off x="4831080" y="1425272"/>
            <a:ext cx="114310" cy="141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39" y="1425271"/>
            <a:ext cx="146351" cy="14635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5727395-C758-44F4-B9C3-BE86F123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36853"/>
              </p:ext>
            </p:extLst>
          </p:nvPr>
        </p:nvGraphicFramePr>
        <p:xfrm>
          <a:off x="923278" y="1024537"/>
          <a:ext cx="10744358" cy="2299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1977529693"/>
                    </a:ext>
                  </a:extLst>
                </a:gridCol>
                <a:gridCol w="772358">
                  <a:extLst>
                    <a:ext uri="{9D8B030D-6E8A-4147-A177-3AD203B41FA5}">
                      <a16:colId xmlns:a16="http://schemas.microsoft.com/office/drawing/2014/main" val="308836437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972678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82753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59485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87046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966922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028101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519970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064399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115120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52238285"/>
                    </a:ext>
                  </a:extLst>
                </a:gridCol>
              </a:tblGrid>
              <a:tr h="5775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Показники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Од.виміру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2026-2027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2027-2028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2028-2029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2029-2030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88951184"/>
                  </a:ext>
                </a:extLst>
              </a:tr>
              <a:tr h="501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без ІС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/Гкал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1 022,37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1 098,00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1 173,80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1 244,91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1 310,53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1 391,37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1 497,83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1 610,24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1 718,40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1 738,75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16100781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інвест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складова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тарифі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 (без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індексування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/Гкал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171,25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166,25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166,30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161,34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169,50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180,83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185,37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185,37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177,88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149,04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217177789"/>
                  </a:ext>
                </a:extLst>
              </a:tr>
              <a:tr h="370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з ІС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/Гкал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1 193,62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1 264,25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1 340,11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1 406,26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1 480,02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1 572,20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1 683,21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1 795,61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1 896,29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1 887,79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936382563"/>
                  </a:ext>
                </a:extLst>
              </a:tr>
              <a:tr h="429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частка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ІС в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тарифі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92469198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61DE7B-A0C6-4D0D-925F-B9B9DED98565}"/>
              </a:ext>
            </a:extLst>
          </p:cNvPr>
          <p:cNvSpPr/>
          <p:nvPr/>
        </p:nvSpPr>
        <p:spPr>
          <a:xfrm>
            <a:off x="790112" y="3420946"/>
            <a:ext cx="11088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Термін повернення по цих інвестиціях пропонується встановити на рівні 10 років, починаючи з опалювального періоду 2020-2021 року. Такий термін повернення обумовлений такими факторами: освоєння капітальних інвестицій має нерівномірний характер по роках з істотним фінансовим навантаженням на інвестора в перший рік освоєння інвестицій.</a:t>
            </a:r>
          </a:p>
          <a:p>
            <a:pPr algn="just"/>
            <a:endParaRPr lang="uk-UA" sz="1600" dirty="0"/>
          </a:p>
          <a:p>
            <a:pPr algn="just"/>
            <a:r>
              <a:rPr lang="uk-UA" sz="1600" dirty="0"/>
              <a:t>Визначення розміру відшкодування інвестицій у вигляді цільового прибутку до тарифу, виходячи з обсягів освоєння за принципом рік в рік (як передбачено Порядком </a:t>
            </a:r>
            <a:r>
              <a:rPr lang="uk-UA" sz="1600" dirty="0" err="1"/>
              <a:t>Мінрегіону</a:t>
            </a:r>
            <a:r>
              <a:rPr lang="uk-UA" sz="1600" dirty="0"/>
              <a:t>, затвердженим наказом від 14.12 2012 року № 630, призведе до стрибкоподібного зростання тарифу в окремі періоди. Для забезпечення доступності послуг споживачам доцільно виробити заходи згладжування зростання тарифів при інвестуванні - пропонується обмежити тарифне навантаження на споживача за рахунок інвестиційної складової - не більше 15% в структурі тарифу щорічно, що в нашому випадку відповідає терміну повернення інвестицій протягом 10 років, тобто пропонується схема щорічного встановлення тарифів з включенням в нього необхідної інвестиційної складової на основі </a:t>
            </a:r>
            <a:r>
              <a:rPr lang="uk-UA" sz="1600" b="1" dirty="0"/>
              <a:t>довгострокових параметрів регулювання</a:t>
            </a:r>
            <a:r>
              <a:rPr lang="uk-UA" sz="1600" dirty="0"/>
              <a:t>, що забезпечить </a:t>
            </a:r>
            <a:r>
              <a:rPr lang="uk-UA" sz="1600" b="1" dirty="0"/>
              <a:t>згладжування тарифних наслідків здійснення інвестицій для кінцевого споживача.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BC211DD-73FE-49DA-981C-0CAFB63A3D97}"/>
              </a:ext>
            </a:extLst>
          </p:cNvPr>
          <p:cNvSpPr/>
          <p:nvPr/>
        </p:nvSpPr>
        <p:spPr>
          <a:xfrm>
            <a:off x="3377529" y="6205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ПРОГНОЗ ВПЛИВУ ВИКОНАННЯ </a:t>
            </a:r>
            <a:r>
              <a:rPr lang="uk-UA" sz="2400" b="1" dirty="0">
                <a:solidFill>
                  <a:schemeClr val="accent2"/>
                </a:solidFill>
              </a:rPr>
              <a:t>ІП НА ТАРИФ 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05049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03706" y="907735"/>
            <a:ext cx="998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ІНФОМАЦІЯ. ПЕРЕДУМОВИ РЕАЛІЗАЦІЇ ПРОЕКТУ (2)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813A22-38D5-4FAA-8D5D-E3C1D7A94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673" y="1636995"/>
            <a:ext cx="247357" cy="2597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FBEBAA-6FF6-45AE-945C-5B590B28BBDC}"/>
              </a:ext>
            </a:extLst>
          </p:cNvPr>
          <p:cNvSpPr txBox="1"/>
          <p:nvPr/>
        </p:nvSpPr>
        <p:spPr>
          <a:xfrm>
            <a:off x="1051031" y="1556022"/>
            <a:ext cx="10731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2018 році проведено відкритий конкурс з передачі в концесію цілісного майнового комплексу транспортування теплової енергії, що перебуває на балансі комунального підприємства Миколаївської міської ради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Сервіскомуненерго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». Умови конкурсу погоджено Міністерством регіонального розвитку, будівництва та житлово-комунального господарства.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Рішенням Миколаївської міської ради від 24.04.2018 року № 08-ХХ-8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визнано переможцем відповідного відкритого конкурсу.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10 жовтня 2018 року між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і Миколаївською міською радою укладений та нотаріально завірений концесійний договір на право управління і істотне поліпшення об’єкту концесії.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28 листопада 2019 року Антимонопольний комітет України надав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дозвіл на одержання в концесію активів у вигляді єдиного комплексу, що знаходяться на балансі КП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Сервіскомуненерго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46243" y="6281926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4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05049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27986" y="907735"/>
            <a:ext cx="933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НИНІШНЯ СИТУАЦІЯ 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A497AB-A16F-490C-A141-2041C49394EB}"/>
              </a:ext>
            </a:extLst>
          </p:cNvPr>
          <p:cNvSpPr txBox="1"/>
          <p:nvPr/>
        </p:nvSpPr>
        <p:spPr>
          <a:xfrm>
            <a:off x="1051030" y="1556021"/>
            <a:ext cx="10827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сьогодні теплові мережі є найменш надійними частинами систем теплопостачання через зношеність теплових мереж, яка складає в середньому 40%.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Термін експлуатації більшості трубопроводів тепломережі м. Миколаївка становить понад 30 років, тобто перевищує нормативний.</a:t>
            </a: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Відповідно до результатів енергетичного аудиту, який проводився спеціалізованою організацією ТОВ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Техенерго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 у 2013 році, система теплозабезпечення міста потребує негайної  реконструкції, спрямованої на принципове покращення експлуатаційних та енергетичних параметрів системи теплозабезпечення та підвищення її надійності.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974FB2-17FD-4BA9-B237-6011ECEAB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307" y="1636994"/>
            <a:ext cx="247357" cy="2597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90C934-0BAB-4A85-9641-7B58B1EFCD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673" y="2468329"/>
            <a:ext cx="247357" cy="2597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13351C-0136-450A-BE97-3AC073F3EA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673" y="3281750"/>
            <a:ext cx="247357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88129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3606" y="704272"/>
            <a:ext cx="1126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НИНІШНЯ СИТУАЦІЯ (2)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C8EE0F-E8DD-4D53-BA2B-CBD4869595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77" y="1189392"/>
            <a:ext cx="3432245" cy="4808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517574-8CE8-42CF-9B0D-13F1A37A2F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" y="1191638"/>
            <a:ext cx="3426201" cy="48314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2D38D0-29D8-42C5-9979-C2717004A4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19" y="1191638"/>
            <a:ext cx="3956609" cy="48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6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63524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9896" y="606210"/>
            <a:ext cx="1179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ТЕХНІКО-ЕКОНОМІЧНІ ПОКАЗНИКИ СИСТЕМИ ТЕПЛОПОСТАЧАННЯ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8487154-19BF-4ABB-80AB-3CEDB35F2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864085"/>
              </p:ext>
            </p:extLst>
          </p:nvPr>
        </p:nvGraphicFramePr>
        <p:xfrm>
          <a:off x="859963" y="1081589"/>
          <a:ext cx="10897472" cy="4163338"/>
        </p:xfrm>
        <a:graphic>
          <a:graphicData uri="http://schemas.openxmlformats.org/drawingml/2006/table">
            <a:tbl>
              <a:tblPr firstRow="1" firstCol="1" bandRow="1"/>
              <a:tblGrid>
                <a:gridCol w="2833472">
                  <a:extLst>
                    <a:ext uri="{9D8B030D-6E8A-4147-A177-3AD203B41FA5}">
                      <a16:colId xmlns:a16="http://schemas.microsoft.com/office/drawing/2014/main" val="289241625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1389090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81685072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0769615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3292945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079892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84717468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619916"/>
                    </a:ext>
                  </a:extLst>
                </a:gridCol>
              </a:tblGrid>
              <a:tr h="410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Показники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2016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2019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97771"/>
                  </a:ext>
                </a:extLst>
              </a:tr>
              <a:tr h="5098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Відпуск теплоенергії з колекторів, </a:t>
                      </a:r>
                      <a:r>
                        <a:rPr lang="uk-UA" sz="16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86 800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80 407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71 070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74 915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67 877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74 198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62 404 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216614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Корисний відпуск теплоенергії, </a:t>
                      </a:r>
                      <a:r>
                        <a:rPr lang="uk-UA" sz="16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47 037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44 248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40 934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44 463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41 375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39 588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36 112 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4423"/>
                  </a:ext>
                </a:extLst>
              </a:tr>
              <a:tr h="5020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Фактичні  втрати теплоенергії, </a:t>
                      </a:r>
                      <a:r>
                        <a:rPr lang="uk-UA" sz="16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39 763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36 159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30 453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26 502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34 610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26 292 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506007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Теж у %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40,65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46,65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42,1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366144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Понаднормативні втрати теплоенергії, </a:t>
                      </a:r>
                      <a:r>
                        <a:rPr lang="uk-UA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20 893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19 676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20 497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17 052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24 680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12 381</a:t>
                      </a: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684366"/>
                  </a:ext>
                </a:extLst>
              </a:tr>
              <a:tr h="2934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 ж у %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27,63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19,8 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802260"/>
                  </a:ext>
                </a:extLst>
              </a:tr>
              <a:tr h="4877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Собівартість виробництва, грн/</a:t>
                      </a:r>
                      <a:r>
                        <a:rPr lang="uk-UA" sz="16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uk-UA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361,39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619,25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518,73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348,60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1 236,6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726,61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755,32 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656624"/>
                  </a:ext>
                </a:extLst>
              </a:tr>
              <a:tr h="4661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Збиток від понаднормативних втрат, тис. грн.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7 551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12 184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6 315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7 145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21 087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17 933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9 352 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042742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C02B66B-1EEB-40E0-A890-4438B33D367B}"/>
              </a:ext>
            </a:extLst>
          </p:cNvPr>
          <p:cNvSpPr/>
          <p:nvPr/>
        </p:nvSpPr>
        <p:spPr>
          <a:xfrm>
            <a:off x="859963" y="5213219"/>
            <a:ext cx="109223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Всього збиток від наднормативних втрат за 2013-2019 склав – </a:t>
            </a:r>
            <a:r>
              <a:rPr lang="uk-U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81 567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тис грн.</a:t>
            </a: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Наднормативні втрати обумовлені незадовільним станом т/мережі. За інформацією КП СКЕ т/мережі планово не ремонтували з 2009 року, проводилися тільки аварійні ремонти. Крім того, не виконувався комплекс робіт з налагодження мережі.</a:t>
            </a:r>
          </a:p>
        </p:txBody>
      </p:sp>
    </p:spTree>
    <p:extLst>
      <p:ext uri="{BB962C8B-B14F-4D97-AF65-F5344CB8AC3E}">
        <p14:creationId xmlns:p14="http://schemas.microsoft.com/office/powerpoint/2010/main" val="33927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7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7989" y="2953437"/>
            <a:ext cx="4046228" cy="32158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597317"/>
            <a:ext cx="5554013" cy="4831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897" y="802476"/>
            <a:ext cx="465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ІНВЕСТИЦІЙНОЇ ПРОГРАМИ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812" y="1961573"/>
            <a:ext cx="3688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Головною метою Програми є підвищення ефективності та надійності функціонування системи теплозабезпечення міста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537" y="2046174"/>
            <a:ext cx="550909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5688" y="1505986"/>
            <a:ext cx="6166312" cy="9241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25688" y="764972"/>
            <a:ext cx="582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ПРОБЛЕМИ, ЩО ВИРІШУЮТЬСЯ В РЕЗУЛЬТАТІ ВИКОНАННЯ ІНВЕСТИЦІЙНОЇ ПРОГРАМИ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0792" y="3315629"/>
            <a:ext cx="546708" cy="5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7629" y="4153351"/>
            <a:ext cx="533033" cy="54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8563" y="5047891"/>
            <a:ext cx="533033" cy="54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42233" y="2046174"/>
            <a:ext cx="509363" cy="540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2A7CE3-71C2-4024-85F8-29079CD5ED12}"/>
              </a:ext>
            </a:extLst>
          </p:cNvPr>
          <p:cNvSpPr/>
          <p:nvPr/>
        </p:nvSpPr>
        <p:spPr>
          <a:xfrm>
            <a:off x="6689467" y="4954442"/>
            <a:ext cx="518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Прогресуюче зниження економічної ефективності системи теплопостачання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4F56FC-4C03-43F4-B447-8D653EF968BB}"/>
              </a:ext>
            </a:extLst>
          </p:cNvPr>
          <p:cNvSpPr/>
          <p:nvPr/>
        </p:nvSpPr>
        <p:spPr>
          <a:xfrm>
            <a:off x="6689467" y="3258226"/>
            <a:ext cx="5189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Низька якість надання житлово-комунальних послуг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4647E1-F393-444D-B8B5-488647E51B54}"/>
              </a:ext>
            </a:extLst>
          </p:cNvPr>
          <p:cNvSpPr/>
          <p:nvPr/>
        </p:nvSpPr>
        <p:spPr>
          <a:xfrm>
            <a:off x="6663825" y="1929405"/>
            <a:ext cx="5190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Низька надійність теплових мереж у зв'язку зі зношеністю основних фондів, що викликає ризики втрати теплопостачання міста через зупинки тепломережі в осінньо-зимовий період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F1CC1B-AB52-4B65-B723-45E824CF0232}"/>
              </a:ext>
            </a:extLst>
          </p:cNvPr>
          <p:cNvSpPr/>
          <p:nvPr/>
        </p:nvSpPr>
        <p:spPr>
          <a:xfrm>
            <a:off x="6689466" y="4046039"/>
            <a:ext cx="518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Нераціональні втрати теплової енергії при її транспортуванні, які досягають 50%</a:t>
            </a:r>
          </a:p>
        </p:txBody>
      </p:sp>
    </p:spTree>
    <p:extLst>
      <p:ext uri="{BB962C8B-B14F-4D97-AF65-F5344CB8AC3E}">
        <p14:creationId xmlns:p14="http://schemas.microsoft.com/office/powerpoint/2010/main" val="32815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8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35831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53237" y="869535"/>
            <a:ext cx="847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ОБГРУНТУВАННЯ ЗАХОДІВ ІНВЕСТИЦІЙНОЇ ПРОГРАМИ (1)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38ADDF-A551-4930-9FB1-D11FB9FE5E34}"/>
              </a:ext>
            </a:extLst>
          </p:cNvPr>
          <p:cNvSpPr/>
          <p:nvPr/>
        </p:nvSpPr>
        <p:spPr>
          <a:xfrm>
            <a:off x="868321" y="1398316"/>
            <a:ext cx="110178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Інвестиційну програму розроблено на підставі «Схеми перспективного розвитку системи теплопостачання міста Миколаївка», Програми підвищення  ефективності теплопостачання м. Миколаївка,  затверджених  рішенням сесії Миколаївської міської ради від 25.07.2017року № 26-ІХ – 8 року та Плану технічного розвитку об’єкта концесії. 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 Інвестиційної програми входять заходи по зменшенню обсягу втрат енергоресурсів та впровадженню сучасних енергозберігаючих технологій, а саме: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	заміна зношених ділянок трубопроводів з використанням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попередньоізольованих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	трубопроводів;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	відновлення пошкодженої i втраченої теплової ізоляції в недоходному обсязі на окремих 	ділянках трубопроводів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	оснащення житлового фонду, який підключений до системи централізованого 	теплопостачання, засобами обліку тепла;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налагодження системи централізованого теплопостачання.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Послідовність виконання заходів визначена відповідно до їх пріоритетності з точки зору підвищення надійності і зниження втрат теплової енергії при її транспортуванні.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CEC946-95C1-4839-9D32-76DA98182E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8983" y="3457577"/>
            <a:ext cx="178697" cy="1876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3C12D6-E2B5-48FF-A2F6-D59F3AB84D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8985" y="4991371"/>
            <a:ext cx="178697" cy="1876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93615E-7007-4C77-B25E-52B7EBAF17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9435" y="4002624"/>
            <a:ext cx="178697" cy="1876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0EB15F6-D537-41A8-BECE-6BF611C173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9434" y="4547671"/>
            <a:ext cx="178697" cy="1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9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39375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71877" y="852745"/>
            <a:ext cx="76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ОБГРУНТУВАННЯ ЗАХОДІВ ІНВЕСТИЦІЙНОЇ ПРОГРАМИ (2)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38ADDF-A551-4930-9FB1-D11FB9FE5E34}"/>
              </a:ext>
            </a:extLst>
          </p:cNvPr>
          <p:cNvSpPr/>
          <p:nvPr/>
        </p:nvSpPr>
        <p:spPr>
          <a:xfrm>
            <a:off x="827314" y="1528706"/>
            <a:ext cx="110517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Визначення черговості реконструкції трубопроводів засноване на аналізі даних щодо корозійного зносу трубопроводів і фізичного стану теплової ізоляції, визначених за результатами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дефектації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Враховуючи великий обсяг запланованих робіт та виходячи з технічних особливостей роботи тепломережі (неможливості відключення тепломережі для виконання робіт в опалювальний період) програма реконструкції та модернізації теплових мереж розрахована на кілька років, протягом яких надійність і ефективність системи теплопостачання повинна постійно підвищуватися.</a:t>
            </a: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 2018 році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підставі угоди сторін № 241 від 20.09.2018р. між Миколаївською міською радою,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та КП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Сервіскомуненерго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виконано роботи з капітального ремонту аварійних дільниць теплових мереж кварталів №8 та №9 з поліпшенням експлуатаційних показників. Була проведена заміна аварійних ділянок трубопроводів на трубопроводи з пінополіуретановою ізоляцією типу «труба в трубі» загальною довжиною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3334 м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6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73591FB4C734EA53023CCA6F87489" ma:contentTypeVersion="0" ma:contentTypeDescription="Створення нового документа." ma:contentTypeScope="" ma:versionID="60888c53dd1f147ae69bdab580fea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226fd4af3f1c8e2b54cd14672934f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E9880A-34DD-4D7F-BD95-D07FA49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7C5176-EE2E-40ED-BB63-BB47C87E20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022109-AB89-466F-BFCA-F1D717C4397A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7312</TotalTime>
  <Words>3205</Words>
  <Application>Microsoft Office PowerPoint</Application>
  <PresentationFormat>Широкоэкранный</PresentationFormat>
  <Paragraphs>1024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inherit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Леван Чичинадзе</dc:creator>
  <cp:lastModifiedBy>Ганенко Оксана Анатольевна</cp:lastModifiedBy>
  <cp:revision>165</cp:revision>
  <dcterms:created xsi:type="dcterms:W3CDTF">2017-02-20T13:31:59Z</dcterms:created>
  <dcterms:modified xsi:type="dcterms:W3CDTF">2020-04-02T05:49:39Z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0x010100AE873591FB4C734EA53023CCA6F87489</vt:lpwstr>
  </property>
</Properties>
</file>